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5"/>
  </p:notesMasterIdLst>
  <p:sldIdLst>
    <p:sldId id="294" r:id="rId2"/>
    <p:sldId id="259" r:id="rId3"/>
    <p:sldId id="272" r:id="rId4"/>
    <p:sldId id="257" r:id="rId5"/>
    <p:sldId id="299" r:id="rId6"/>
    <p:sldId id="266" r:id="rId7"/>
    <p:sldId id="264" r:id="rId8"/>
    <p:sldId id="275" r:id="rId9"/>
    <p:sldId id="268" r:id="rId10"/>
    <p:sldId id="296" r:id="rId11"/>
    <p:sldId id="261" r:id="rId12"/>
    <p:sldId id="274" r:id="rId13"/>
    <p:sldId id="262" r:id="rId14"/>
    <p:sldId id="270" r:id="rId15"/>
    <p:sldId id="267" r:id="rId16"/>
    <p:sldId id="303" r:id="rId17"/>
    <p:sldId id="302" r:id="rId18"/>
    <p:sldId id="278" r:id="rId19"/>
    <p:sldId id="279" r:id="rId20"/>
    <p:sldId id="298" r:id="rId21"/>
    <p:sldId id="258" r:id="rId22"/>
    <p:sldId id="301" r:id="rId23"/>
    <p:sldId id="26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en, Zhuohui" initials="CZ" lastIdx="1" clrIdx="0">
    <p:extLst>
      <p:ext uri="{19B8F6BF-5375-455C-9EA6-DF929625EA0E}">
        <p15:presenceInfo xmlns:p15="http://schemas.microsoft.com/office/powerpoint/2012/main" userId="S::ZChen4@imf.org::0d12ecd8-2a3b-405d-8aa9-b0ce00f149f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6144" autoAdjust="0"/>
    <p:restoredTop sz="94660"/>
  </p:normalViewPr>
  <p:slideViewPr>
    <p:cSldViewPr snapToGrid="0">
      <p:cViewPr varScale="1">
        <p:scale>
          <a:sx n="74" d="100"/>
          <a:sy n="74" d="100"/>
        </p:scale>
        <p:origin x="264" y="64"/>
      </p:cViewPr>
      <p:guideLst/>
    </p:cSldViewPr>
  </p:slideViewPr>
  <p:notesTextViewPr>
    <p:cViewPr>
      <p:scale>
        <a:sx n="1" d="1"/>
        <a:sy n="1" d="1"/>
      </p:scale>
      <p:origin x="0" y="0"/>
    </p:cViewPr>
  </p:notesTextViewPr>
  <p:sorterViewPr>
    <p:cViewPr>
      <p:scale>
        <a:sx n="100" d="100"/>
        <a:sy n="100" d="100"/>
      </p:scale>
      <p:origin x="0" y="-66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78803F-35AB-4B19-8D30-841F7FD6520A}" type="datetimeFigureOut">
              <a:rPr lang="en-US" smtClean="0"/>
              <a:t>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0D0887-0827-4701-AB00-875D3AF38D24}" type="slidenum">
              <a:rPr lang="en-US" smtClean="0"/>
              <a:t>‹#›</a:t>
            </a:fld>
            <a:endParaRPr lang="en-US"/>
          </a:p>
        </p:txBody>
      </p:sp>
    </p:spTree>
    <p:extLst>
      <p:ext uri="{BB962C8B-B14F-4D97-AF65-F5344CB8AC3E}">
        <p14:creationId xmlns:p14="http://schemas.microsoft.com/office/powerpoint/2010/main" val="2425848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0D0887-0827-4701-AB00-875D3AF38D24}" type="slidenum">
              <a:rPr lang="en-US" smtClean="0"/>
              <a:t>3</a:t>
            </a:fld>
            <a:endParaRPr lang="en-US"/>
          </a:p>
        </p:txBody>
      </p:sp>
    </p:spTree>
    <p:extLst>
      <p:ext uri="{BB962C8B-B14F-4D97-AF65-F5344CB8AC3E}">
        <p14:creationId xmlns:p14="http://schemas.microsoft.com/office/powerpoint/2010/main" val="3838072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rPr>
              <a:t>e removed all dollarization cases (Nigeria, Angola, Argentina, etc.) that would reduce </a:t>
            </a:r>
            <a:r>
              <a:rPr lang="en-US" sz="1800" dirty="0" err="1">
                <a:effectLst/>
                <a:latin typeface="Arial" panose="020B0604020202020204" pitchFamily="34" charset="0"/>
                <a:ea typeface="Times New Roman" panose="02020603050405020304" pitchFamily="18" charset="0"/>
              </a:rPr>
              <a:t>CiC</a:t>
            </a:r>
            <a:r>
              <a:rPr lang="en-US" sz="1800" dirty="0">
                <a:effectLst/>
                <a:latin typeface="Arial" panose="020B0604020202020204" pitchFamily="34" charset="0"/>
                <a:ea typeface="Times New Roman" panose="02020603050405020304" pitchFamily="18" charset="0"/>
              </a:rPr>
              <a:t>. Regressions were not a way out as dollarization, </a:t>
            </a:r>
            <a:r>
              <a:rPr lang="en-US" sz="1800" dirty="0" err="1">
                <a:effectLst/>
                <a:latin typeface="Arial" panose="020B0604020202020204" pitchFamily="34" charset="0"/>
                <a:ea typeface="Times New Roman" panose="02020603050405020304" pitchFamily="18" charset="0"/>
              </a:rPr>
              <a:t>CiC</a:t>
            </a:r>
            <a:r>
              <a:rPr lang="en-US" sz="1800" dirty="0">
                <a:effectLst/>
                <a:latin typeface="Arial" panose="020B0604020202020204" pitchFamily="34" charset="0"/>
                <a:ea typeface="Times New Roman" panose="02020603050405020304" pitchFamily="18" charset="0"/>
              </a:rPr>
              <a:t>, M0, etc. are not easy to control simultaneously. For example, “dummy” to “control for dollarization” is not a good route, as some cases dollarization doubles; or is flat, or increases marginally.</a:t>
            </a:r>
            <a:endParaRPr lang="en-US" dirty="0"/>
          </a:p>
        </p:txBody>
      </p:sp>
      <p:sp>
        <p:nvSpPr>
          <p:cNvPr id="4" name="Slide Number Placeholder 3"/>
          <p:cNvSpPr>
            <a:spLocks noGrp="1"/>
          </p:cNvSpPr>
          <p:nvPr>
            <p:ph type="sldNum" sz="quarter" idx="5"/>
          </p:nvPr>
        </p:nvSpPr>
        <p:spPr/>
        <p:txBody>
          <a:bodyPr/>
          <a:lstStyle/>
          <a:p>
            <a:fld id="{B60D0887-0827-4701-AB00-875D3AF38D24}" type="slidenum">
              <a:rPr lang="en-US" smtClean="0"/>
              <a:t>8</a:t>
            </a:fld>
            <a:endParaRPr lang="en-US"/>
          </a:p>
        </p:txBody>
      </p:sp>
    </p:spTree>
    <p:extLst>
      <p:ext uri="{BB962C8B-B14F-4D97-AF65-F5344CB8AC3E}">
        <p14:creationId xmlns:p14="http://schemas.microsoft.com/office/powerpoint/2010/main" val="1124311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was convenient for empirical work, and (income) velocity could be defined just as easily as (transactions) velocity in the equation of exchange, it created a new conceptual difficulty. Since money is used for many more transactions in more markets than just that for final goods and services, the ratio of national income to money, income velocity, is not a meaningful statistic. T (see Stella Singh Bhargav IMF WP 21/6</a:t>
            </a:r>
          </a:p>
        </p:txBody>
      </p:sp>
      <p:sp>
        <p:nvSpPr>
          <p:cNvPr id="4" name="Slide Number Placeholder 3"/>
          <p:cNvSpPr>
            <a:spLocks noGrp="1"/>
          </p:cNvSpPr>
          <p:nvPr>
            <p:ph type="sldNum" sz="quarter" idx="5"/>
          </p:nvPr>
        </p:nvSpPr>
        <p:spPr/>
        <p:txBody>
          <a:bodyPr/>
          <a:lstStyle/>
          <a:p>
            <a:fld id="{B60D0887-0827-4701-AB00-875D3AF38D24}" type="slidenum">
              <a:rPr lang="en-US" smtClean="0"/>
              <a:t>12</a:t>
            </a:fld>
            <a:endParaRPr lang="en-US"/>
          </a:p>
        </p:txBody>
      </p:sp>
    </p:spTree>
    <p:extLst>
      <p:ext uri="{BB962C8B-B14F-4D97-AF65-F5344CB8AC3E}">
        <p14:creationId xmlns:p14="http://schemas.microsoft.com/office/powerpoint/2010/main" val="391063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rPr>
              <a:t>targets monetary aggregates. Money multipliers for various types of new payments media will be different from existing money multipliers and are likely to vary based on different external shocks. The question of which aggregates to target and how strongly to respond to changes in those aggregates will depend on the substitutability between the various payment mechanisms.</a:t>
            </a:r>
            <a:endParaRPr lang="en-US" dirty="0"/>
          </a:p>
        </p:txBody>
      </p:sp>
      <p:sp>
        <p:nvSpPr>
          <p:cNvPr id="4" name="Slide Number Placeholder 3"/>
          <p:cNvSpPr>
            <a:spLocks noGrp="1"/>
          </p:cNvSpPr>
          <p:nvPr>
            <p:ph type="sldNum" sz="quarter" idx="5"/>
          </p:nvPr>
        </p:nvSpPr>
        <p:spPr/>
        <p:txBody>
          <a:bodyPr/>
          <a:lstStyle/>
          <a:p>
            <a:fld id="{B60D0887-0827-4701-AB00-875D3AF38D24}" type="slidenum">
              <a:rPr lang="en-US" smtClean="0"/>
              <a:t>13</a:t>
            </a:fld>
            <a:endParaRPr lang="en-US"/>
          </a:p>
        </p:txBody>
      </p:sp>
    </p:spTree>
    <p:extLst>
      <p:ext uri="{BB962C8B-B14F-4D97-AF65-F5344CB8AC3E}">
        <p14:creationId xmlns:p14="http://schemas.microsoft.com/office/powerpoint/2010/main" val="56535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rPr>
              <a:t>liquidity management via CBDC, nonbank access to wholesale CBDC, </a:t>
            </a:r>
            <a:endParaRPr lang="en-US" dirty="0"/>
          </a:p>
        </p:txBody>
      </p:sp>
      <p:sp>
        <p:nvSpPr>
          <p:cNvPr id="4" name="Slide Number Placeholder 3"/>
          <p:cNvSpPr>
            <a:spLocks noGrp="1"/>
          </p:cNvSpPr>
          <p:nvPr>
            <p:ph type="sldNum" sz="quarter" idx="5"/>
          </p:nvPr>
        </p:nvSpPr>
        <p:spPr/>
        <p:txBody>
          <a:bodyPr/>
          <a:lstStyle/>
          <a:p>
            <a:fld id="{B60D0887-0827-4701-AB00-875D3AF38D24}" type="slidenum">
              <a:rPr lang="en-US" smtClean="0"/>
              <a:t>14</a:t>
            </a:fld>
            <a:endParaRPr lang="en-US"/>
          </a:p>
        </p:txBody>
      </p:sp>
    </p:spTree>
    <p:extLst>
      <p:ext uri="{BB962C8B-B14F-4D97-AF65-F5344CB8AC3E}">
        <p14:creationId xmlns:p14="http://schemas.microsoft.com/office/powerpoint/2010/main" val="1530762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60921-0945-4D21-91AF-C2977FF65F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225952-88F1-4EE9-ABA9-F11B15BE7A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CCC296-7384-4196-B10A-9186EB3527F9}"/>
              </a:ext>
            </a:extLst>
          </p:cNvPr>
          <p:cNvSpPr>
            <a:spLocks noGrp="1"/>
          </p:cNvSpPr>
          <p:nvPr>
            <p:ph type="dt" sz="half" idx="10"/>
          </p:nvPr>
        </p:nvSpPr>
        <p:spPr/>
        <p:txBody>
          <a:bodyPr/>
          <a:lstStyle/>
          <a:p>
            <a:fld id="{AFBEEC16-EC3E-47DB-8A7E-DB390A3C363D}" type="datetimeFigureOut">
              <a:rPr lang="en-US" smtClean="0"/>
              <a:pPr/>
              <a:t>12/2/2022</a:t>
            </a:fld>
            <a:endParaRPr lang="en-US" dirty="0"/>
          </a:p>
        </p:txBody>
      </p:sp>
      <p:sp>
        <p:nvSpPr>
          <p:cNvPr id="5" name="Footer Placeholder 4">
            <a:extLst>
              <a:ext uri="{FF2B5EF4-FFF2-40B4-BE49-F238E27FC236}">
                <a16:creationId xmlns:a16="http://schemas.microsoft.com/office/drawing/2014/main" id="{F13B0FB6-226D-4A56-8F51-C23A375815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13E802-0087-4A88-B9F3-B27074E51DA2}"/>
              </a:ext>
            </a:extLst>
          </p:cNvPr>
          <p:cNvSpPr>
            <a:spLocks noGrp="1"/>
          </p:cNvSpPr>
          <p:nvPr>
            <p:ph type="sldNum" sz="quarter" idx="12"/>
          </p:nvPr>
        </p:nvSpPr>
        <p:spPr/>
        <p:txBody>
          <a:bodyPr/>
          <a:lstStyle/>
          <a:p>
            <a:fld id="{E00EF9D1-8FE4-4A6C-8373-E5034EFA4A90}" type="slidenum">
              <a:rPr lang="en-US" smtClean="0"/>
              <a:pPr/>
              <a:t>‹#›</a:t>
            </a:fld>
            <a:endParaRPr lang="en-US"/>
          </a:p>
        </p:txBody>
      </p:sp>
    </p:spTree>
    <p:extLst>
      <p:ext uri="{BB962C8B-B14F-4D97-AF65-F5344CB8AC3E}">
        <p14:creationId xmlns:p14="http://schemas.microsoft.com/office/powerpoint/2010/main" val="3883050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8C8AB-18B3-4ABB-AF25-FA92B8C7F76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5218D1E-91B1-4140-A3EA-6B47C56DE9A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A0F89-DF94-4119-B118-AF43CA3505D6}"/>
              </a:ext>
            </a:extLst>
          </p:cNvPr>
          <p:cNvSpPr>
            <a:spLocks noGrp="1"/>
          </p:cNvSpPr>
          <p:nvPr>
            <p:ph type="dt" sz="half" idx="10"/>
          </p:nvPr>
        </p:nvSpPr>
        <p:spPr/>
        <p:txBody>
          <a:bodyPr/>
          <a:lstStyle/>
          <a:p>
            <a:fld id="{AFBEEC16-EC3E-47DB-8A7E-DB390A3C363D}" type="datetimeFigureOut">
              <a:rPr lang="en-US" smtClean="0"/>
              <a:t>12/2/2022</a:t>
            </a:fld>
            <a:endParaRPr lang="en-US"/>
          </a:p>
        </p:txBody>
      </p:sp>
      <p:sp>
        <p:nvSpPr>
          <p:cNvPr id="5" name="Footer Placeholder 4">
            <a:extLst>
              <a:ext uri="{FF2B5EF4-FFF2-40B4-BE49-F238E27FC236}">
                <a16:creationId xmlns:a16="http://schemas.microsoft.com/office/drawing/2014/main" id="{B5587795-55A4-4008-9FE8-8CDABB3B06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B879DE-8748-42E8-84FA-9F27B601C39C}"/>
              </a:ext>
            </a:extLst>
          </p:cNvPr>
          <p:cNvSpPr>
            <a:spLocks noGrp="1"/>
          </p:cNvSpPr>
          <p:nvPr>
            <p:ph type="sldNum" sz="quarter" idx="12"/>
          </p:nvPr>
        </p:nvSpPr>
        <p:spPr/>
        <p:txBody>
          <a:bodyPr/>
          <a:lstStyle/>
          <a:p>
            <a:fld id="{E00EF9D1-8FE4-4A6C-8373-E5034EFA4A90}" type="slidenum">
              <a:rPr lang="en-US" smtClean="0"/>
              <a:t>‹#›</a:t>
            </a:fld>
            <a:endParaRPr lang="en-US"/>
          </a:p>
        </p:txBody>
      </p:sp>
    </p:spTree>
    <p:extLst>
      <p:ext uri="{BB962C8B-B14F-4D97-AF65-F5344CB8AC3E}">
        <p14:creationId xmlns:p14="http://schemas.microsoft.com/office/powerpoint/2010/main" val="3972472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9F2DE8-553D-4336-9435-E72E3D74CE8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5DA1EFC-DC85-4D0C-8805-D80FC18B957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C0F78A-D982-40A2-8B4E-E1D6DAFC5D44}"/>
              </a:ext>
            </a:extLst>
          </p:cNvPr>
          <p:cNvSpPr>
            <a:spLocks noGrp="1"/>
          </p:cNvSpPr>
          <p:nvPr>
            <p:ph type="dt" sz="half" idx="10"/>
          </p:nvPr>
        </p:nvSpPr>
        <p:spPr/>
        <p:txBody>
          <a:bodyPr/>
          <a:lstStyle/>
          <a:p>
            <a:fld id="{AFBEEC16-EC3E-47DB-8A7E-DB390A3C363D}" type="datetimeFigureOut">
              <a:rPr lang="en-US" smtClean="0"/>
              <a:t>12/2/2022</a:t>
            </a:fld>
            <a:endParaRPr lang="en-US"/>
          </a:p>
        </p:txBody>
      </p:sp>
      <p:sp>
        <p:nvSpPr>
          <p:cNvPr id="5" name="Footer Placeholder 4">
            <a:extLst>
              <a:ext uri="{FF2B5EF4-FFF2-40B4-BE49-F238E27FC236}">
                <a16:creationId xmlns:a16="http://schemas.microsoft.com/office/drawing/2014/main" id="{7BA13B12-3D2C-4708-A2BB-F007E7166C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A2AD0D-D61D-4010-877B-1D61B0BBF133}"/>
              </a:ext>
            </a:extLst>
          </p:cNvPr>
          <p:cNvSpPr>
            <a:spLocks noGrp="1"/>
          </p:cNvSpPr>
          <p:nvPr>
            <p:ph type="sldNum" sz="quarter" idx="12"/>
          </p:nvPr>
        </p:nvSpPr>
        <p:spPr/>
        <p:txBody>
          <a:bodyPr/>
          <a:lstStyle/>
          <a:p>
            <a:fld id="{E00EF9D1-8FE4-4A6C-8373-E5034EFA4A90}" type="slidenum">
              <a:rPr lang="en-US" smtClean="0"/>
              <a:t>‹#›</a:t>
            </a:fld>
            <a:endParaRPr lang="en-US"/>
          </a:p>
        </p:txBody>
      </p:sp>
    </p:spTree>
    <p:extLst>
      <p:ext uri="{BB962C8B-B14F-4D97-AF65-F5344CB8AC3E}">
        <p14:creationId xmlns:p14="http://schemas.microsoft.com/office/powerpoint/2010/main" val="1423073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52553-C367-47C5-9C45-809E9816E6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5E630A-1A90-41F1-927A-5E786784FF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CDAF00-3109-4875-A0D5-2D6D22F5FAF0}"/>
              </a:ext>
            </a:extLst>
          </p:cNvPr>
          <p:cNvSpPr>
            <a:spLocks noGrp="1"/>
          </p:cNvSpPr>
          <p:nvPr>
            <p:ph type="dt" sz="half" idx="10"/>
          </p:nvPr>
        </p:nvSpPr>
        <p:spPr/>
        <p:txBody>
          <a:bodyPr/>
          <a:lstStyle/>
          <a:p>
            <a:fld id="{AFBEEC16-EC3E-47DB-8A7E-DB390A3C363D}" type="datetimeFigureOut">
              <a:rPr lang="en-US" smtClean="0"/>
              <a:t>12/2/2022</a:t>
            </a:fld>
            <a:endParaRPr lang="en-US"/>
          </a:p>
        </p:txBody>
      </p:sp>
      <p:sp>
        <p:nvSpPr>
          <p:cNvPr id="5" name="Footer Placeholder 4">
            <a:extLst>
              <a:ext uri="{FF2B5EF4-FFF2-40B4-BE49-F238E27FC236}">
                <a16:creationId xmlns:a16="http://schemas.microsoft.com/office/drawing/2014/main" id="{F46117AB-7A0D-4E39-8185-FB313A3E42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66FC8B-FBA6-4B6E-8844-8C5360474F05}"/>
              </a:ext>
            </a:extLst>
          </p:cNvPr>
          <p:cNvSpPr>
            <a:spLocks noGrp="1"/>
          </p:cNvSpPr>
          <p:nvPr>
            <p:ph type="sldNum" sz="quarter" idx="12"/>
          </p:nvPr>
        </p:nvSpPr>
        <p:spPr/>
        <p:txBody>
          <a:bodyPr/>
          <a:lstStyle/>
          <a:p>
            <a:fld id="{E00EF9D1-8FE4-4A6C-8373-E5034EFA4A90}" type="slidenum">
              <a:rPr lang="en-US" smtClean="0"/>
              <a:t>‹#›</a:t>
            </a:fld>
            <a:endParaRPr lang="en-US"/>
          </a:p>
        </p:txBody>
      </p:sp>
    </p:spTree>
    <p:extLst>
      <p:ext uri="{BB962C8B-B14F-4D97-AF65-F5344CB8AC3E}">
        <p14:creationId xmlns:p14="http://schemas.microsoft.com/office/powerpoint/2010/main" val="3829202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064D4-FB83-4E32-884F-60A568EDB1F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F96B00-14D3-4F30-BF2D-500F8F2A06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935637F-BB97-4606-9F71-1F76426E96E2}"/>
              </a:ext>
            </a:extLst>
          </p:cNvPr>
          <p:cNvSpPr>
            <a:spLocks noGrp="1"/>
          </p:cNvSpPr>
          <p:nvPr>
            <p:ph type="dt" sz="half" idx="10"/>
          </p:nvPr>
        </p:nvSpPr>
        <p:spPr/>
        <p:txBody>
          <a:bodyPr/>
          <a:lstStyle/>
          <a:p>
            <a:fld id="{AFBEEC16-EC3E-47DB-8A7E-DB390A3C363D}" type="datetimeFigureOut">
              <a:rPr lang="en-US" smtClean="0"/>
              <a:t>12/2/2022</a:t>
            </a:fld>
            <a:endParaRPr lang="en-US"/>
          </a:p>
        </p:txBody>
      </p:sp>
      <p:sp>
        <p:nvSpPr>
          <p:cNvPr id="5" name="Footer Placeholder 4">
            <a:extLst>
              <a:ext uri="{FF2B5EF4-FFF2-40B4-BE49-F238E27FC236}">
                <a16:creationId xmlns:a16="http://schemas.microsoft.com/office/drawing/2014/main" id="{2E095E08-74A1-4F84-AEE8-312215C309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C5E056-CD53-4E4C-9C7D-179F53A33C0B}"/>
              </a:ext>
            </a:extLst>
          </p:cNvPr>
          <p:cNvSpPr>
            <a:spLocks noGrp="1"/>
          </p:cNvSpPr>
          <p:nvPr>
            <p:ph type="sldNum" sz="quarter" idx="12"/>
          </p:nvPr>
        </p:nvSpPr>
        <p:spPr/>
        <p:txBody>
          <a:bodyPr/>
          <a:lstStyle/>
          <a:p>
            <a:fld id="{E00EF9D1-8FE4-4A6C-8373-E5034EFA4A90}" type="slidenum">
              <a:rPr lang="en-US" smtClean="0"/>
              <a:t>‹#›</a:t>
            </a:fld>
            <a:endParaRPr lang="en-US"/>
          </a:p>
        </p:txBody>
      </p:sp>
    </p:spTree>
    <p:extLst>
      <p:ext uri="{BB962C8B-B14F-4D97-AF65-F5344CB8AC3E}">
        <p14:creationId xmlns:p14="http://schemas.microsoft.com/office/powerpoint/2010/main" val="3583479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5CE7A-C0D9-4D3B-84BB-416BBABB5E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7CA13CA-735A-4229-80F4-98462DCE42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5B237EC-A62F-45BB-8CA7-D6C71FEBD11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615C611-48C4-47D4-B39B-F4B1FEFE933B}"/>
              </a:ext>
            </a:extLst>
          </p:cNvPr>
          <p:cNvSpPr>
            <a:spLocks noGrp="1"/>
          </p:cNvSpPr>
          <p:nvPr>
            <p:ph type="dt" sz="half" idx="10"/>
          </p:nvPr>
        </p:nvSpPr>
        <p:spPr/>
        <p:txBody>
          <a:bodyPr/>
          <a:lstStyle/>
          <a:p>
            <a:fld id="{AFBEEC16-EC3E-47DB-8A7E-DB390A3C363D}" type="datetimeFigureOut">
              <a:rPr lang="en-US" smtClean="0"/>
              <a:t>12/2/2022</a:t>
            </a:fld>
            <a:endParaRPr lang="en-US"/>
          </a:p>
        </p:txBody>
      </p:sp>
      <p:sp>
        <p:nvSpPr>
          <p:cNvPr id="6" name="Footer Placeholder 5">
            <a:extLst>
              <a:ext uri="{FF2B5EF4-FFF2-40B4-BE49-F238E27FC236}">
                <a16:creationId xmlns:a16="http://schemas.microsoft.com/office/drawing/2014/main" id="{6E1C0549-3144-420F-85A9-9EE6F887E1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FFB0F2-EB53-47B2-9ACF-492E26F148DA}"/>
              </a:ext>
            </a:extLst>
          </p:cNvPr>
          <p:cNvSpPr>
            <a:spLocks noGrp="1"/>
          </p:cNvSpPr>
          <p:nvPr>
            <p:ph type="sldNum" sz="quarter" idx="12"/>
          </p:nvPr>
        </p:nvSpPr>
        <p:spPr/>
        <p:txBody>
          <a:bodyPr/>
          <a:lstStyle/>
          <a:p>
            <a:fld id="{E00EF9D1-8FE4-4A6C-8373-E5034EFA4A90}" type="slidenum">
              <a:rPr lang="en-US" smtClean="0"/>
              <a:t>‹#›</a:t>
            </a:fld>
            <a:endParaRPr lang="en-US"/>
          </a:p>
        </p:txBody>
      </p:sp>
    </p:spTree>
    <p:extLst>
      <p:ext uri="{BB962C8B-B14F-4D97-AF65-F5344CB8AC3E}">
        <p14:creationId xmlns:p14="http://schemas.microsoft.com/office/powerpoint/2010/main" val="2383207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373D1-86FC-402B-9DFB-8AE983BEA69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8A40565-1925-4698-8609-96F518D27D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B6558A-EA83-409B-87F7-A068A16DA61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B79EA8-D3BB-4B48-B1CE-E847E93A82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F6EEDC1-927A-41BB-912D-345A3F1541B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A43FCC7-5C5E-46EB-900A-ECBBB8886336}"/>
              </a:ext>
            </a:extLst>
          </p:cNvPr>
          <p:cNvSpPr>
            <a:spLocks noGrp="1"/>
          </p:cNvSpPr>
          <p:nvPr>
            <p:ph type="dt" sz="half" idx="10"/>
          </p:nvPr>
        </p:nvSpPr>
        <p:spPr/>
        <p:txBody>
          <a:bodyPr/>
          <a:lstStyle/>
          <a:p>
            <a:fld id="{AFBEEC16-EC3E-47DB-8A7E-DB390A3C363D}" type="datetimeFigureOut">
              <a:rPr lang="en-US" smtClean="0"/>
              <a:t>12/2/2022</a:t>
            </a:fld>
            <a:endParaRPr lang="en-US"/>
          </a:p>
        </p:txBody>
      </p:sp>
      <p:sp>
        <p:nvSpPr>
          <p:cNvPr id="8" name="Footer Placeholder 7">
            <a:extLst>
              <a:ext uri="{FF2B5EF4-FFF2-40B4-BE49-F238E27FC236}">
                <a16:creationId xmlns:a16="http://schemas.microsoft.com/office/drawing/2014/main" id="{C2305FB6-20A7-4F06-989C-8815B6CB0BE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F21AFD6-C1B8-40D2-9788-B982A0C08730}"/>
              </a:ext>
            </a:extLst>
          </p:cNvPr>
          <p:cNvSpPr>
            <a:spLocks noGrp="1"/>
          </p:cNvSpPr>
          <p:nvPr>
            <p:ph type="sldNum" sz="quarter" idx="12"/>
          </p:nvPr>
        </p:nvSpPr>
        <p:spPr/>
        <p:txBody>
          <a:bodyPr/>
          <a:lstStyle/>
          <a:p>
            <a:fld id="{E00EF9D1-8FE4-4A6C-8373-E5034EFA4A90}" type="slidenum">
              <a:rPr lang="en-US" smtClean="0"/>
              <a:t>‹#›</a:t>
            </a:fld>
            <a:endParaRPr lang="en-US"/>
          </a:p>
        </p:txBody>
      </p:sp>
    </p:spTree>
    <p:extLst>
      <p:ext uri="{BB962C8B-B14F-4D97-AF65-F5344CB8AC3E}">
        <p14:creationId xmlns:p14="http://schemas.microsoft.com/office/powerpoint/2010/main" val="2357253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E5038-805B-490A-A6C8-6B5A3AF2BCF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6A51C64-BF3C-44A2-B91B-A6365C049D2A}"/>
              </a:ext>
            </a:extLst>
          </p:cNvPr>
          <p:cNvSpPr>
            <a:spLocks noGrp="1"/>
          </p:cNvSpPr>
          <p:nvPr>
            <p:ph type="dt" sz="half" idx="10"/>
          </p:nvPr>
        </p:nvSpPr>
        <p:spPr/>
        <p:txBody>
          <a:bodyPr/>
          <a:lstStyle/>
          <a:p>
            <a:fld id="{AFBEEC16-EC3E-47DB-8A7E-DB390A3C363D}" type="datetimeFigureOut">
              <a:rPr lang="en-US" smtClean="0"/>
              <a:t>12/2/2022</a:t>
            </a:fld>
            <a:endParaRPr lang="en-US"/>
          </a:p>
        </p:txBody>
      </p:sp>
      <p:sp>
        <p:nvSpPr>
          <p:cNvPr id="4" name="Footer Placeholder 3">
            <a:extLst>
              <a:ext uri="{FF2B5EF4-FFF2-40B4-BE49-F238E27FC236}">
                <a16:creationId xmlns:a16="http://schemas.microsoft.com/office/drawing/2014/main" id="{6AF820E7-C217-4AC6-BA5C-2711E081B23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0D090C4-689D-443F-9A91-3C939AF2B45F}"/>
              </a:ext>
            </a:extLst>
          </p:cNvPr>
          <p:cNvSpPr>
            <a:spLocks noGrp="1"/>
          </p:cNvSpPr>
          <p:nvPr>
            <p:ph type="sldNum" sz="quarter" idx="12"/>
          </p:nvPr>
        </p:nvSpPr>
        <p:spPr/>
        <p:txBody>
          <a:bodyPr/>
          <a:lstStyle/>
          <a:p>
            <a:fld id="{E00EF9D1-8FE4-4A6C-8373-E5034EFA4A90}" type="slidenum">
              <a:rPr lang="en-US" smtClean="0"/>
              <a:t>‹#›</a:t>
            </a:fld>
            <a:endParaRPr lang="en-US"/>
          </a:p>
        </p:txBody>
      </p:sp>
    </p:spTree>
    <p:extLst>
      <p:ext uri="{BB962C8B-B14F-4D97-AF65-F5344CB8AC3E}">
        <p14:creationId xmlns:p14="http://schemas.microsoft.com/office/powerpoint/2010/main" val="60985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8D7E41-9A4D-4AFB-BFF2-5949DB73B7AD}"/>
              </a:ext>
            </a:extLst>
          </p:cNvPr>
          <p:cNvSpPr>
            <a:spLocks noGrp="1"/>
          </p:cNvSpPr>
          <p:nvPr>
            <p:ph type="dt" sz="half" idx="10"/>
          </p:nvPr>
        </p:nvSpPr>
        <p:spPr/>
        <p:txBody>
          <a:bodyPr/>
          <a:lstStyle/>
          <a:p>
            <a:fld id="{AFBEEC16-EC3E-47DB-8A7E-DB390A3C363D}" type="datetimeFigureOut">
              <a:rPr lang="en-US" smtClean="0"/>
              <a:t>12/2/2022</a:t>
            </a:fld>
            <a:endParaRPr lang="en-US"/>
          </a:p>
        </p:txBody>
      </p:sp>
      <p:sp>
        <p:nvSpPr>
          <p:cNvPr id="3" name="Footer Placeholder 2">
            <a:extLst>
              <a:ext uri="{FF2B5EF4-FFF2-40B4-BE49-F238E27FC236}">
                <a16:creationId xmlns:a16="http://schemas.microsoft.com/office/drawing/2014/main" id="{7E05ED1F-8D6E-4AD7-9D40-429E92FAF2B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4DB318B-C9E1-405A-94F6-D365B6AA432A}"/>
              </a:ext>
            </a:extLst>
          </p:cNvPr>
          <p:cNvSpPr>
            <a:spLocks noGrp="1"/>
          </p:cNvSpPr>
          <p:nvPr>
            <p:ph type="sldNum" sz="quarter" idx="12"/>
          </p:nvPr>
        </p:nvSpPr>
        <p:spPr/>
        <p:txBody>
          <a:bodyPr/>
          <a:lstStyle/>
          <a:p>
            <a:fld id="{E00EF9D1-8FE4-4A6C-8373-E5034EFA4A90}" type="slidenum">
              <a:rPr lang="en-US" smtClean="0"/>
              <a:t>‹#›</a:t>
            </a:fld>
            <a:endParaRPr lang="en-US"/>
          </a:p>
        </p:txBody>
      </p:sp>
    </p:spTree>
    <p:extLst>
      <p:ext uri="{BB962C8B-B14F-4D97-AF65-F5344CB8AC3E}">
        <p14:creationId xmlns:p14="http://schemas.microsoft.com/office/powerpoint/2010/main" val="244638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5AC3C-58F9-43E2-A7D3-CEED51819D5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6D146D-DEC2-437A-BD81-F2F37881C6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9AEDF9-F68F-4CC3-B038-D7E735D688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F9F8EC-5ED4-4629-8DF4-557D5F8FD38A}"/>
              </a:ext>
            </a:extLst>
          </p:cNvPr>
          <p:cNvSpPr>
            <a:spLocks noGrp="1"/>
          </p:cNvSpPr>
          <p:nvPr>
            <p:ph type="dt" sz="half" idx="10"/>
          </p:nvPr>
        </p:nvSpPr>
        <p:spPr/>
        <p:txBody>
          <a:bodyPr/>
          <a:lstStyle/>
          <a:p>
            <a:fld id="{AFBEEC16-EC3E-47DB-8A7E-DB390A3C363D}" type="datetimeFigureOut">
              <a:rPr lang="en-US" smtClean="0"/>
              <a:t>12/2/2022</a:t>
            </a:fld>
            <a:endParaRPr lang="en-US"/>
          </a:p>
        </p:txBody>
      </p:sp>
      <p:sp>
        <p:nvSpPr>
          <p:cNvPr id="6" name="Footer Placeholder 5">
            <a:extLst>
              <a:ext uri="{FF2B5EF4-FFF2-40B4-BE49-F238E27FC236}">
                <a16:creationId xmlns:a16="http://schemas.microsoft.com/office/drawing/2014/main" id="{3FCC1A1E-9673-46F5-89FD-FFCC61C3C8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02B270-4CB0-4831-B39F-1AC0D950A04E}"/>
              </a:ext>
            </a:extLst>
          </p:cNvPr>
          <p:cNvSpPr>
            <a:spLocks noGrp="1"/>
          </p:cNvSpPr>
          <p:nvPr>
            <p:ph type="sldNum" sz="quarter" idx="12"/>
          </p:nvPr>
        </p:nvSpPr>
        <p:spPr/>
        <p:txBody>
          <a:bodyPr/>
          <a:lstStyle/>
          <a:p>
            <a:fld id="{E00EF9D1-8FE4-4A6C-8373-E5034EFA4A90}" type="slidenum">
              <a:rPr lang="en-US" smtClean="0"/>
              <a:t>‹#›</a:t>
            </a:fld>
            <a:endParaRPr lang="en-US"/>
          </a:p>
        </p:txBody>
      </p:sp>
    </p:spTree>
    <p:extLst>
      <p:ext uri="{BB962C8B-B14F-4D97-AF65-F5344CB8AC3E}">
        <p14:creationId xmlns:p14="http://schemas.microsoft.com/office/powerpoint/2010/main" val="3586234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12961-0AAB-4A55-90D0-CF350C6F17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D28220A-E8EE-4C66-A880-518D122EB2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AEC972E-DF36-41CC-8485-C9D891796B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287EE9-5E8D-45B4-9AF0-AF32209AC76E}"/>
              </a:ext>
            </a:extLst>
          </p:cNvPr>
          <p:cNvSpPr>
            <a:spLocks noGrp="1"/>
          </p:cNvSpPr>
          <p:nvPr>
            <p:ph type="dt" sz="half" idx="10"/>
          </p:nvPr>
        </p:nvSpPr>
        <p:spPr/>
        <p:txBody>
          <a:bodyPr/>
          <a:lstStyle/>
          <a:p>
            <a:fld id="{AFBEEC16-EC3E-47DB-8A7E-DB390A3C363D}" type="datetimeFigureOut">
              <a:rPr lang="en-US" smtClean="0"/>
              <a:t>12/2/2022</a:t>
            </a:fld>
            <a:endParaRPr lang="en-US"/>
          </a:p>
        </p:txBody>
      </p:sp>
      <p:sp>
        <p:nvSpPr>
          <p:cNvPr id="6" name="Footer Placeholder 5">
            <a:extLst>
              <a:ext uri="{FF2B5EF4-FFF2-40B4-BE49-F238E27FC236}">
                <a16:creationId xmlns:a16="http://schemas.microsoft.com/office/drawing/2014/main" id="{9D5C1CE0-5405-4C5A-BAEE-7C330552F1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BE7F74-9153-4576-B726-7BCC602C7DD7}"/>
              </a:ext>
            </a:extLst>
          </p:cNvPr>
          <p:cNvSpPr>
            <a:spLocks noGrp="1"/>
          </p:cNvSpPr>
          <p:nvPr>
            <p:ph type="sldNum" sz="quarter" idx="12"/>
          </p:nvPr>
        </p:nvSpPr>
        <p:spPr/>
        <p:txBody>
          <a:bodyPr/>
          <a:lstStyle/>
          <a:p>
            <a:fld id="{E00EF9D1-8FE4-4A6C-8373-E5034EFA4A90}" type="slidenum">
              <a:rPr lang="en-US" smtClean="0"/>
              <a:t>‹#›</a:t>
            </a:fld>
            <a:endParaRPr lang="en-US"/>
          </a:p>
        </p:txBody>
      </p:sp>
    </p:spTree>
    <p:extLst>
      <p:ext uri="{BB962C8B-B14F-4D97-AF65-F5344CB8AC3E}">
        <p14:creationId xmlns:p14="http://schemas.microsoft.com/office/powerpoint/2010/main" val="3790055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41A74D-E979-4BD7-9464-ACF04C2CA6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6953AF0-61A4-4299-8EB8-F83D2A2467D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227129-72C6-4B5E-A635-36F91D7069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AFBEEC16-EC3E-47DB-8A7E-DB390A3C363D}" type="datetimeFigureOut">
              <a:rPr lang="en-US" smtClean="0"/>
              <a:pPr/>
              <a:t>12/2/2022</a:t>
            </a:fld>
            <a:endParaRPr lang="en-US"/>
          </a:p>
        </p:txBody>
      </p:sp>
      <p:sp>
        <p:nvSpPr>
          <p:cNvPr id="5" name="Footer Placeholder 4">
            <a:extLst>
              <a:ext uri="{FF2B5EF4-FFF2-40B4-BE49-F238E27FC236}">
                <a16:creationId xmlns:a16="http://schemas.microsoft.com/office/drawing/2014/main" id="{BF069B87-B8EF-4B97-8F9B-825B15AB28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a:extLst>
              <a:ext uri="{FF2B5EF4-FFF2-40B4-BE49-F238E27FC236}">
                <a16:creationId xmlns:a16="http://schemas.microsoft.com/office/drawing/2014/main" id="{9F39EA48-BB6D-4406-A363-6B9B55306A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E00EF9D1-8FE4-4A6C-8373-E5034EFA4A90}" type="slidenum">
              <a:rPr lang="en-US" smtClean="0"/>
              <a:pPr/>
              <a:t>‹#›</a:t>
            </a:fld>
            <a:endParaRPr lang="en-US"/>
          </a:p>
        </p:txBody>
      </p:sp>
    </p:spTree>
    <p:extLst>
      <p:ext uri="{BB962C8B-B14F-4D97-AF65-F5344CB8AC3E}">
        <p14:creationId xmlns:p14="http://schemas.microsoft.com/office/powerpoint/2010/main" val="544022370"/>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s://www.rbi.org.in/Scripts/BS_SpeechesView.aspx?Id=1111"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docx"/><Relationship Id="rId7" Type="http://schemas.openxmlformats.org/officeDocument/2006/relationships/image" Target="../media/image8.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package" Target="../embeddings/Microsoft_Word_Document1.docx"/><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bis.org/publ/bppdf/bispap123_c.pd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rbi.org.in/Scripts/BS_SpeechesView.aspx?Id=1111"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454F2-5F2F-478B-9C65-D86477067BB4}"/>
              </a:ext>
            </a:extLst>
          </p:cNvPr>
          <p:cNvSpPr>
            <a:spLocks noGrp="1"/>
          </p:cNvSpPr>
          <p:nvPr>
            <p:ph type="title"/>
          </p:nvPr>
        </p:nvSpPr>
        <p:spPr>
          <a:xfrm>
            <a:off x="142613" y="155276"/>
            <a:ext cx="11945923" cy="1319842"/>
          </a:xfrm>
        </p:spPr>
        <p:txBody>
          <a:bodyPr/>
          <a:lstStyle/>
          <a:p>
            <a:pPr algn="ctr"/>
            <a:r>
              <a:rPr lang="en-US" b="1" dirty="0">
                <a:solidFill>
                  <a:srgbClr val="C00000"/>
                </a:solidFill>
              </a:rPr>
              <a:t>Digital Money and  </a:t>
            </a:r>
            <a:br>
              <a:rPr lang="en-US" b="1" dirty="0">
                <a:solidFill>
                  <a:srgbClr val="C00000"/>
                </a:solidFill>
              </a:rPr>
            </a:br>
            <a:r>
              <a:rPr lang="en-US" b="1" dirty="0">
                <a:solidFill>
                  <a:srgbClr val="C00000"/>
                </a:solidFill>
              </a:rPr>
              <a:t>Central Banking Operations</a:t>
            </a:r>
          </a:p>
        </p:txBody>
      </p:sp>
      <p:sp>
        <p:nvSpPr>
          <p:cNvPr id="3" name="Content Placeholder 2">
            <a:extLst>
              <a:ext uri="{FF2B5EF4-FFF2-40B4-BE49-F238E27FC236}">
                <a16:creationId xmlns:a16="http://schemas.microsoft.com/office/drawing/2014/main" id="{7F398017-7F7A-4A7F-BF58-86E68D949856}"/>
              </a:ext>
            </a:extLst>
          </p:cNvPr>
          <p:cNvSpPr>
            <a:spLocks noGrp="1"/>
          </p:cNvSpPr>
          <p:nvPr>
            <p:ph idx="1"/>
          </p:nvPr>
        </p:nvSpPr>
        <p:spPr>
          <a:xfrm>
            <a:off x="142613" y="1595888"/>
            <a:ext cx="11945923" cy="5262112"/>
          </a:xfrm>
        </p:spPr>
        <p:txBody>
          <a:bodyPr>
            <a:normAutofit fontScale="25000" lnSpcReduction="20000"/>
          </a:bodyPr>
          <a:lstStyle/>
          <a:p>
            <a:pPr marL="0" indent="0" algn="ctr">
              <a:buNone/>
            </a:pPr>
            <a:endParaRPr lang="en-US" b="1" dirty="0"/>
          </a:p>
          <a:p>
            <a:pPr marL="0" indent="0" algn="ctr">
              <a:buNone/>
            </a:pPr>
            <a:endParaRPr lang="en-US" sz="9800" b="1" dirty="0">
              <a:solidFill>
                <a:srgbClr val="0070C0"/>
              </a:solidFill>
            </a:endParaRPr>
          </a:p>
          <a:p>
            <a:pPr marL="0" indent="0" algn="ctr">
              <a:buNone/>
            </a:pPr>
            <a:endParaRPr lang="en-US" sz="9800" b="1" dirty="0">
              <a:solidFill>
                <a:srgbClr val="0070C0"/>
              </a:solidFill>
            </a:endParaRPr>
          </a:p>
          <a:p>
            <a:pPr marL="0" indent="0" algn="ctr">
              <a:buNone/>
            </a:pPr>
            <a:r>
              <a:rPr lang="en-US" sz="12800" b="1" dirty="0">
                <a:solidFill>
                  <a:srgbClr val="0070C0"/>
                </a:solidFill>
                <a:effectLst/>
                <a:latin typeface="Calibri" panose="020F0502020204030204" pitchFamily="34" charset="0"/>
                <a:ea typeface="Arial" panose="020B0604020202020204" pitchFamily="34" charset="0"/>
              </a:rPr>
              <a:t>16</a:t>
            </a:r>
            <a:r>
              <a:rPr lang="en-US" sz="12800" b="1" baseline="30000" dirty="0">
                <a:solidFill>
                  <a:srgbClr val="0070C0"/>
                </a:solidFill>
                <a:effectLst/>
                <a:latin typeface="Calibri" panose="020F0502020204030204" pitchFamily="34" charset="0"/>
                <a:ea typeface="Arial" panose="020B0604020202020204" pitchFamily="34" charset="0"/>
              </a:rPr>
              <a:t>th</a:t>
            </a:r>
            <a:r>
              <a:rPr lang="en-US" sz="12800" b="1" dirty="0">
                <a:solidFill>
                  <a:srgbClr val="0070C0"/>
                </a:solidFill>
                <a:effectLst/>
                <a:latin typeface="Calibri" panose="020F0502020204030204" pitchFamily="34" charset="0"/>
                <a:ea typeface="Arial" panose="020B0604020202020204" pitchFamily="34" charset="0"/>
              </a:rPr>
              <a:t> South-Eastern European Economic Research Workshop</a:t>
            </a:r>
          </a:p>
          <a:p>
            <a:pPr marL="0" indent="0" algn="ctr">
              <a:buNone/>
            </a:pPr>
            <a:r>
              <a:rPr lang="en-US" sz="9800" b="1" dirty="0">
                <a:solidFill>
                  <a:srgbClr val="0070C0"/>
                </a:solidFill>
              </a:rPr>
              <a:t>Dec 5-6, at Bank of Albania, Tirana</a:t>
            </a:r>
          </a:p>
          <a:p>
            <a:pPr marL="0" indent="0" algn="ctr">
              <a:buNone/>
            </a:pPr>
            <a:endParaRPr lang="en-US" sz="7400" b="1" dirty="0"/>
          </a:p>
          <a:p>
            <a:pPr marL="0" indent="0" algn="ctr">
              <a:buNone/>
            </a:pPr>
            <a:endParaRPr lang="en-US" sz="7400" b="1" dirty="0"/>
          </a:p>
          <a:p>
            <a:pPr marL="0" indent="0" algn="ctr">
              <a:buNone/>
            </a:pPr>
            <a:r>
              <a:rPr lang="en-US" sz="7400" b="1" dirty="0"/>
              <a:t>presenter:  Manmohan Singh (IMF)</a:t>
            </a:r>
          </a:p>
          <a:p>
            <a:pPr marL="0" indent="0" algn="ctr">
              <a:buNone/>
            </a:pPr>
            <a:endParaRPr lang="en-US" sz="4200" b="1" dirty="0"/>
          </a:p>
          <a:p>
            <a:pPr marL="0" indent="0" algn="ctr">
              <a:buNone/>
            </a:pPr>
            <a:endParaRPr lang="en-US" sz="4200"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sz="4300" dirty="0"/>
          </a:p>
          <a:p>
            <a:pPr marL="0" indent="0">
              <a:buNone/>
            </a:pPr>
            <a:r>
              <a:rPr lang="en-US" sz="6200" dirty="0">
                <a:solidFill>
                  <a:srgbClr val="0070C0"/>
                </a:solidFill>
                <a:latin typeface="Times New Roman" panose="02020603050405020304" pitchFamily="18" charset="0"/>
                <a:cs typeface="Times New Roman" panose="02020603050405020304" pitchFamily="18" charset="0"/>
              </a:rPr>
              <a:t>"</a:t>
            </a:r>
            <a:r>
              <a:rPr lang="en-US" sz="6200" b="1" dirty="0">
                <a:solidFill>
                  <a:srgbClr val="0070C0"/>
                </a:solidFill>
                <a:latin typeface="Times New Roman" panose="02020603050405020304" pitchFamily="18" charset="0"/>
                <a:cs typeface="Times New Roman" panose="02020603050405020304" pitchFamily="18" charset="0"/>
              </a:rPr>
              <a:t>The views expressed herein are those of the author and should not be attributed to the IMF, its Executive Board, or its management.”</a:t>
            </a:r>
          </a:p>
          <a:p>
            <a:pPr marL="0" indent="0">
              <a:buNone/>
            </a:pPr>
            <a:endParaRPr lang="en-US" dirty="0"/>
          </a:p>
        </p:txBody>
      </p:sp>
    </p:spTree>
    <p:extLst>
      <p:ext uri="{BB962C8B-B14F-4D97-AF65-F5344CB8AC3E}">
        <p14:creationId xmlns:p14="http://schemas.microsoft.com/office/powerpoint/2010/main" val="32502496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0701D-065D-4E86-B351-48A61EF063EE}"/>
              </a:ext>
            </a:extLst>
          </p:cNvPr>
          <p:cNvSpPr>
            <a:spLocks noGrp="1"/>
          </p:cNvSpPr>
          <p:nvPr>
            <p:ph type="title"/>
          </p:nvPr>
        </p:nvSpPr>
        <p:spPr>
          <a:xfrm>
            <a:off x="838200" y="365125"/>
            <a:ext cx="10515600" cy="768731"/>
          </a:xfrm>
        </p:spPr>
        <p:txBody>
          <a:bodyPr/>
          <a:lstStyle/>
          <a:p>
            <a:r>
              <a:rPr lang="en-US" b="1" dirty="0" err="1"/>
              <a:t>CiC</a:t>
            </a:r>
            <a:r>
              <a:rPr lang="en-US" b="1" dirty="0"/>
              <a:t> and CBDC…</a:t>
            </a:r>
            <a:r>
              <a:rPr lang="en-US" sz="3000" dirty="0"/>
              <a:t>continued</a:t>
            </a:r>
          </a:p>
        </p:txBody>
      </p:sp>
      <p:sp>
        <p:nvSpPr>
          <p:cNvPr id="3" name="Content Placeholder 2">
            <a:extLst>
              <a:ext uri="{FF2B5EF4-FFF2-40B4-BE49-F238E27FC236}">
                <a16:creationId xmlns:a16="http://schemas.microsoft.com/office/drawing/2014/main" id="{DC2629D9-0A23-430E-A996-C8C706F68A37}"/>
              </a:ext>
            </a:extLst>
          </p:cNvPr>
          <p:cNvSpPr>
            <a:spLocks noGrp="1"/>
          </p:cNvSpPr>
          <p:nvPr>
            <p:ph idx="1"/>
          </p:nvPr>
        </p:nvSpPr>
        <p:spPr>
          <a:xfrm>
            <a:off x="155275" y="1388853"/>
            <a:ext cx="11740551" cy="5357004"/>
          </a:xfrm>
        </p:spPr>
        <p:txBody>
          <a:bodyPr>
            <a:normAutofit lnSpcReduction="10000"/>
          </a:bodyPr>
          <a:lstStyle/>
          <a:p>
            <a:pPr marL="0" marR="0">
              <a:lnSpc>
                <a:spcPct val="125000"/>
              </a:lnSpc>
              <a:spcBef>
                <a:spcPts val="0"/>
              </a:spcBef>
              <a:spcAft>
                <a:spcPts val="1200"/>
              </a:spcAft>
            </a:pPr>
            <a:r>
              <a:rPr lang="en-US" sz="2400" dirty="0">
                <a:effectLst/>
                <a:latin typeface="Times New Roman" panose="02020603050405020304" pitchFamily="18" charset="0"/>
                <a:ea typeface="Arial" panose="020B0604020202020204" pitchFamily="34" charset="0"/>
                <a:cs typeface="Times New Roman" panose="02020603050405020304" pitchFamily="18" charset="0"/>
              </a:rPr>
              <a:t>More importantly, if the basic features of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CiC</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hold (</a:t>
            </a:r>
            <a:r>
              <a:rPr lang="en-US" sz="2400" b="1" dirty="0">
                <a:effectLst/>
                <a:highlight>
                  <a:srgbClr val="FFFF00"/>
                </a:highlight>
                <a:latin typeface="Times New Roman" panose="02020603050405020304" pitchFamily="18" charset="0"/>
                <a:ea typeface="Arial" panose="020B0604020202020204" pitchFamily="34" charset="0"/>
                <a:cs typeface="Times New Roman" panose="02020603050405020304" pitchFamily="18" charset="0"/>
              </a:rPr>
              <a:t>non-interest bearing, no caps, and complete privacy</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then CBDC is digital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CiC</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 recent speech by</a:t>
            </a:r>
            <a:r>
              <a:rPr lang="en-US" sz="2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RBI articulates the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CiC</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and CBDC relation very well:</a:t>
            </a:r>
          </a:p>
          <a:p>
            <a:pPr marL="0" marR="0">
              <a:lnSpc>
                <a:spcPct val="125000"/>
              </a:lnSpc>
              <a:spcBef>
                <a:spcPts val="0"/>
              </a:spcBef>
              <a:spcAft>
                <a:spcPts val="1200"/>
              </a:spcAft>
            </a:pP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a:p>
            <a:pPr marL="0" marR="0">
              <a:lnSpc>
                <a:spcPct val="125000"/>
              </a:lnSpc>
              <a:spcBef>
                <a:spcPts val="0"/>
              </a:spcBef>
              <a:spcAft>
                <a:spcPts val="1200"/>
              </a:spcAft>
            </a:pP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 sum up, CBDC is the same as currency issued by a central bank but takes a different form than paper (or polymer). It is sovereign currency in an electronic form and it would appear as liability (currency in circulation) on a central bank’s balance sheet. The underlying technology, form and use of a CBDC can be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moulded</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for specific requirements. CBDCs should be exchangeable at par with cash.”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marR="0" indent="0">
              <a:lnSpc>
                <a:spcPct val="125000"/>
              </a:lnSpc>
              <a:spcBef>
                <a:spcPts val="200"/>
              </a:spcBef>
              <a:spcAft>
                <a:spcPts val="0"/>
              </a:spcAft>
              <a:buNone/>
            </a:pPr>
            <a:endParaRPr lang="en-US" sz="2400" u="sng" dirty="0">
              <a:effectLst/>
              <a:latin typeface="Times New Roman" panose="02020603050405020304" pitchFamily="18"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endParaRPr>
          </a:p>
          <a:p>
            <a:pPr marL="173990" marR="0" indent="-173990">
              <a:lnSpc>
                <a:spcPct val="125000"/>
              </a:lnSpc>
              <a:spcBef>
                <a:spcPts val="200"/>
              </a:spcBef>
              <a:spcAft>
                <a:spcPts val="0"/>
              </a:spcAft>
            </a:pPr>
            <a:r>
              <a:rPr lang="en-US" sz="2400" u="sng" dirty="0">
                <a:solidFill>
                  <a:srgbClr val="009CDE"/>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Reserve Bank of India - Speeches (rbi.org.in)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July 2021 by deputy-governor T Rabi Sankar.</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939676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8C22F-FA53-4B2C-BDA4-2EDFA5552696}"/>
              </a:ext>
            </a:extLst>
          </p:cNvPr>
          <p:cNvSpPr>
            <a:spLocks noGrp="1"/>
          </p:cNvSpPr>
          <p:nvPr>
            <p:ph type="title"/>
          </p:nvPr>
        </p:nvSpPr>
        <p:spPr>
          <a:xfrm>
            <a:off x="293615" y="365125"/>
            <a:ext cx="11898385" cy="1325563"/>
          </a:xfrm>
        </p:spPr>
        <p:txBody>
          <a:bodyPr>
            <a:normAutofit/>
          </a:bodyPr>
          <a:lstStyle/>
          <a:p>
            <a:r>
              <a:rPr lang="en-US" sz="3600" b="1" dirty="0">
                <a:effectLst/>
                <a:latin typeface="Arial" panose="020B0604020202020204" pitchFamily="34" charset="0"/>
                <a:ea typeface="Times New Roman" panose="02020603050405020304" pitchFamily="18" charset="0"/>
                <a:cs typeface="Arial" panose="020B0604020202020204" pitchFamily="34" charset="0"/>
              </a:rPr>
              <a:t>Can digital money affect the interest rate channel </a:t>
            </a:r>
            <a:br>
              <a:rPr lang="en-US" sz="1800" dirty="0">
                <a:effectLst/>
                <a:latin typeface="Arial" panose="020B0604020202020204" pitchFamily="34" charset="0"/>
                <a:ea typeface="Times New Roman" panose="02020603050405020304" pitchFamily="18"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F6FCDF3F-C091-4376-A95D-260CD61B02E6}"/>
              </a:ext>
            </a:extLst>
          </p:cNvPr>
          <p:cNvSpPr>
            <a:spLocks noGrp="1"/>
          </p:cNvSpPr>
          <p:nvPr>
            <p:ph idx="1"/>
          </p:nvPr>
        </p:nvSpPr>
        <p:spPr>
          <a:xfrm>
            <a:off x="64008" y="1197864"/>
            <a:ext cx="12006071" cy="6217920"/>
          </a:xfrm>
        </p:spPr>
        <p:txBody>
          <a:bodyPr/>
          <a:lstStyle/>
          <a:p>
            <a:r>
              <a:rPr lang="en-US" sz="2400" dirty="0">
                <a:effectLst/>
                <a:highlight>
                  <a:srgbClr val="FFFF00"/>
                </a:highlight>
                <a:latin typeface="Arial" panose="020B0604020202020204" pitchFamily="34" charset="0"/>
                <a:ea typeface="Times New Roman" panose="02020603050405020304" pitchFamily="18" charset="0"/>
              </a:rPr>
              <a:t>the interest rate channel </a:t>
            </a:r>
            <a:r>
              <a:rPr lang="en-US" sz="2400" dirty="0">
                <a:latin typeface="Arial" panose="020B0604020202020204" pitchFamily="34" charset="0"/>
                <a:ea typeface="Times New Roman" panose="02020603050405020304" pitchFamily="18" charset="0"/>
              </a:rPr>
              <a:t>: will  </a:t>
            </a:r>
            <a:r>
              <a:rPr lang="en-US" sz="2400" dirty="0">
                <a:effectLst/>
                <a:latin typeface="Arial" panose="020B0604020202020204" pitchFamily="34" charset="0"/>
                <a:ea typeface="Times New Roman" panose="02020603050405020304" pitchFamily="18" charset="0"/>
              </a:rPr>
              <a:t>digital money will change monetary policy and central bank operations :</a:t>
            </a:r>
            <a:br>
              <a:rPr lang="en-US" sz="2400" dirty="0">
                <a:effectLst/>
                <a:latin typeface="Arial" panose="020B0604020202020204" pitchFamily="34" charset="0"/>
                <a:ea typeface="Times New Roman" panose="02020603050405020304" pitchFamily="18" charset="0"/>
              </a:rPr>
            </a:br>
            <a:endParaRPr lang="en-US" sz="2400" dirty="0">
              <a:effectLst/>
              <a:latin typeface="Arial" panose="020B0604020202020204" pitchFamily="34" charset="0"/>
              <a:ea typeface="Times New Roman" panose="02020603050405020304" pitchFamily="18" charset="0"/>
            </a:endParaRPr>
          </a:p>
          <a:p>
            <a:pPr lvl="1"/>
            <a:r>
              <a:rPr lang="en-US" dirty="0">
                <a:effectLst/>
                <a:latin typeface="Arial" panose="020B0604020202020204" pitchFamily="34" charset="0"/>
                <a:ea typeface="Times New Roman" panose="02020603050405020304" pitchFamily="18" charset="0"/>
              </a:rPr>
              <a:t>payments innovation arises through the potential for new payments arrangements to </a:t>
            </a:r>
            <a:r>
              <a:rPr lang="en-US" dirty="0">
                <a:effectLst/>
                <a:highlight>
                  <a:srgbClr val="FFFF00"/>
                </a:highlight>
                <a:latin typeface="Arial" panose="020B0604020202020204" pitchFamily="34" charset="0"/>
                <a:ea typeface="Times New Roman" panose="02020603050405020304" pitchFamily="18" charset="0"/>
              </a:rPr>
              <a:t>change spreads between bank funding costs and lending rates</a:t>
            </a:r>
            <a:r>
              <a:rPr lang="en-US" dirty="0">
                <a:effectLst/>
                <a:latin typeface="Arial" panose="020B0604020202020204" pitchFamily="34" charset="0"/>
                <a:ea typeface="Times New Roman" panose="02020603050405020304" pitchFamily="18" charset="0"/>
              </a:rPr>
              <a:t>, either by increasing the cost of funds through introduction of payments arrangements which compete with bank payment systems, or by enhancing the efficiency of those systems.</a:t>
            </a:r>
          </a:p>
          <a:p>
            <a:endParaRPr lang="en-US" sz="2400" dirty="0">
              <a:latin typeface="Arial" panose="020B0604020202020204" pitchFamily="34" charset="0"/>
            </a:endParaRPr>
          </a:p>
          <a:p>
            <a:pPr lvl="1"/>
            <a:r>
              <a:rPr lang="en-US" dirty="0">
                <a:effectLst/>
                <a:latin typeface="Arial" panose="020B0604020202020204" pitchFamily="34" charset="0"/>
                <a:ea typeface="Times New Roman" panose="02020603050405020304" pitchFamily="18" charset="0"/>
              </a:rPr>
              <a:t>seigniorage revenues will be greater from a CBDC (official sector), than from the same amount of payment </a:t>
            </a:r>
            <a:r>
              <a:rPr lang="en-US" dirty="0">
                <a:latin typeface="Arial" panose="020B0604020202020204" pitchFamily="34" charset="0"/>
                <a:ea typeface="Times New Roman" panose="02020603050405020304" pitchFamily="18" charset="0"/>
              </a:rPr>
              <a:t>(digital) activity</a:t>
            </a:r>
            <a:r>
              <a:rPr lang="en-US" dirty="0">
                <a:effectLst/>
                <a:latin typeface="Arial" panose="020B0604020202020204" pitchFamily="34" charset="0"/>
                <a:ea typeface="Times New Roman" panose="02020603050405020304" pitchFamily="18" charset="0"/>
              </a:rPr>
              <a:t> from a private payment institution</a:t>
            </a:r>
          </a:p>
          <a:p>
            <a:endParaRPr lang="en-US" sz="2400" dirty="0">
              <a:latin typeface="Arial" panose="020B0604020202020204" pitchFamily="34" charset="0"/>
              <a:ea typeface="Times New Roman" panose="02020603050405020304" pitchFamily="18" charset="0"/>
            </a:endParaRPr>
          </a:p>
          <a:p>
            <a:endParaRPr lang="en-US" sz="2400" dirty="0">
              <a:latin typeface="Arial" panose="020B0604020202020204" pitchFamily="34" charset="0"/>
              <a:ea typeface="Times New Roman" panose="02020603050405020304" pitchFamily="18" charset="0"/>
            </a:endParaRPr>
          </a:p>
          <a:p>
            <a:r>
              <a:rPr lang="en-US" sz="2400" b="1" dirty="0">
                <a:highlight>
                  <a:srgbClr val="FFFF00"/>
                </a:highlight>
                <a:latin typeface="Arial" panose="020B0604020202020204" pitchFamily="34" charset="0"/>
                <a:ea typeface="Times New Roman" panose="02020603050405020304" pitchFamily="18" charset="0"/>
              </a:rPr>
              <a:t>If </a:t>
            </a:r>
            <a:r>
              <a:rPr lang="en-US" sz="2400" b="1" dirty="0" err="1">
                <a:effectLst/>
                <a:highlight>
                  <a:srgbClr val="FFFF00"/>
                </a:highlight>
                <a:latin typeface="Arial" panose="020B0604020202020204" pitchFamily="34" charset="0"/>
                <a:ea typeface="Times New Roman" panose="02020603050405020304" pitchFamily="18" charset="0"/>
              </a:rPr>
              <a:t>CiC</a:t>
            </a:r>
            <a:r>
              <a:rPr lang="en-US" sz="2400" b="1" dirty="0">
                <a:effectLst/>
                <a:highlight>
                  <a:srgbClr val="FFFF00"/>
                </a:highlight>
                <a:latin typeface="Arial" panose="020B0604020202020204" pitchFamily="34" charset="0"/>
                <a:ea typeface="Times New Roman" panose="02020603050405020304" pitchFamily="18" charset="0"/>
              </a:rPr>
              <a:t> +CBDC (tomorrow) </a:t>
            </a:r>
            <a:r>
              <a:rPr lang="en-US" sz="2400" dirty="0">
                <a:effectLst/>
                <a:highlight>
                  <a:srgbClr val="FFFF00"/>
                </a:highlight>
                <a:latin typeface="Arial" panose="020B0604020202020204" pitchFamily="34" charset="0"/>
                <a:ea typeface="Times New Roman" panose="02020603050405020304" pitchFamily="18" charset="0"/>
              </a:rPr>
              <a:t>may be &lt; </a:t>
            </a:r>
            <a:r>
              <a:rPr lang="en-US" sz="2400" b="1" dirty="0">
                <a:effectLst/>
                <a:highlight>
                  <a:srgbClr val="FFFF00"/>
                </a:highlight>
                <a:latin typeface="Arial" panose="020B0604020202020204" pitchFamily="34" charset="0"/>
                <a:ea typeface="Times New Roman" panose="02020603050405020304" pitchFamily="18" charset="0"/>
              </a:rPr>
              <a:t>only </a:t>
            </a:r>
            <a:r>
              <a:rPr lang="en-US" sz="2400" b="1" dirty="0" err="1">
                <a:effectLst/>
                <a:highlight>
                  <a:srgbClr val="FFFF00"/>
                </a:highlight>
                <a:latin typeface="Arial" panose="020B0604020202020204" pitchFamily="34" charset="0"/>
                <a:ea typeface="Times New Roman" panose="02020603050405020304" pitchFamily="18" charset="0"/>
              </a:rPr>
              <a:t>CiC</a:t>
            </a:r>
            <a:r>
              <a:rPr lang="en-US" sz="2400" b="1" dirty="0">
                <a:effectLst/>
                <a:highlight>
                  <a:srgbClr val="FFFF00"/>
                </a:highlight>
                <a:latin typeface="Arial" panose="020B0604020202020204" pitchFamily="34" charset="0"/>
                <a:ea typeface="Times New Roman" panose="02020603050405020304" pitchFamily="18" charset="0"/>
              </a:rPr>
              <a:t> (today</a:t>
            </a:r>
            <a:r>
              <a:rPr lang="en-US" sz="2400" dirty="0">
                <a:effectLst/>
                <a:highlight>
                  <a:srgbClr val="FFFF00"/>
                </a:highlight>
                <a:latin typeface="Arial" panose="020B0604020202020204" pitchFamily="34" charset="0"/>
                <a:ea typeface="Times New Roman" panose="02020603050405020304" pitchFamily="18" charset="0"/>
              </a:rPr>
              <a:t>)</a:t>
            </a:r>
            <a:r>
              <a:rPr lang="en-US" sz="2400" dirty="0">
                <a:highlight>
                  <a:srgbClr val="FFFF00"/>
                </a:highlight>
                <a:latin typeface="Arial" panose="020B0604020202020204" pitchFamily="34" charset="0"/>
                <a:ea typeface="Times New Roman" panose="02020603050405020304" pitchFamily="18" charset="0"/>
              </a:rPr>
              <a:t>; </a:t>
            </a:r>
            <a:r>
              <a:rPr lang="en-US" sz="2400" dirty="0" err="1">
                <a:highlight>
                  <a:srgbClr val="FFFF00"/>
                </a:highlight>
                <a:latin typeface="Arial" panose="020B0604020202020204" pitchFamily="34" charset="0"/>
                <a:ea typeface="Times New Roman" panose="02020603050405020304" pitchFamily="18" charset="0"/>
              </a:rPr>
              <a:t>seignorage</a:t>
            </a:r>
            <a:r>
              <a:rPr lang="en-US" sz="2400" dirty="0">
                <a:highlight>
                  <a:srgbClr val="FFFF00"/>
                </a:highlight>
                <a:latin typeface="Arial" panose="020B0604020202020204" pitchFamily="34" charset="0"/>
                <a:ea typeface="Times New Roman" panose="02020603050405020304" pitchFamily="18" charset="0"/>
              </a:rPr>
              <a:t> declines</a:t>
            </a:r>
            <a:endParaRPr lang="en-US" sz="2400" dirty="0">
              <a:effectLst/>
              <a:latin typeface="Arial" panose="020B0604020202020204" pitchFamily="34" charset="0"/>
              <a:ea typeface="Times New Roman" panose="02020603050405020304" pitchFamily="18" charset="0"/>
            </a:endParaRPr>
          </a:p>
          <a:p>
            <a:endParaRPr lang="en-US" dirty="0"/>
          </a:p>
        </p:txBody>
      </p:sp>
    </p:spTree>
    <p:extLst>
      <p:ext uri="{BB962C8B-B14F-4D97-AF65-F5344CB8AC3E}">
        <p14:creationId xmlns:p14="http://schemas.microsoft.com/office/powerpoint/2010/main" val="30102046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2B4BC-E37B-4B0C-9A47-DA45B09FDEF0}"/>
              </a:ext>
            </a:extLst>
          </p:cNvPr>
          <p:cNvSpPr>
            <a:spLocks noGrp="1"/>
          </p:cNvSpPr>
          <p:nvPr>
            <p:ph type="title"/>
          </p:nvPr>
        </p:nvSpPr>
        <p:spPr>
          <a:xfrm>
            <a:off x="301752" y="1"/>
            <a:ext cx="11890248" cy="1234439"/>
          </a:xfrm>
        </p:spPr>
        <p:txBody>
          <a:bodyPr/>
          <a:lstStyle/>
          <a:p>
            <a:r>
              <a:rPr lang="en-US" dirty="0"/>
              <a:t>Recall basic (Fisher) equation of money?</a:t>
            </a:r>
          </a:p>
        </p:txBody>
      </p:sp>
      <p:sp>
        <p:nvSpPr>
          <p:cNvPr id="3" name="Content Placeholder 2">
            <a:extLst>
              <a:ext uri="{FF2B5EF4-FFF2-40B4-BE49-F238E27FC236}">
                <a16:creationId xmlns:a16="http://schemas.microsoft.com/office/drawing/2014/main" id="{8EFADE4E-4F24-4187-AC95-A68B6B456DC2}"/>
              </a:ext>
            </a:extLst>
          </p:cNvPr>
          <p:cNvSpPr>
            <a:spLocks noGrp="1"/>
          </p:cNvSpPr>
          <p:nvPr>
            <p:ph idx="1"/>
          </p:nvPr>
        </p:nvSpPr>
        <p:spPr>
          <a:xfrm>
            <a:off x="91440" y="1024128"/>
            <a:ext cx="11969496" cy="5934456"/>
          </a:xfrm>
        </p:spPr>
        <p:txBody>
          <a:bodyPr>
            <a:normAutofit lnSpcReduction="10000"/>
          </a:bodyPr>
          <a:lstStyle/>
          <a:p>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p>
            <a:r>
              <a:rPr lang="en-US" sz="3200" dirty="0">
                <a:latin typeface="Arial" panose="020B0604020202020204" pitchFamily="34" charset="0"/>
                <a:ea typeface="Times New Roman" panose="02020603050405020304" pitchFamily="18" charset="0"/>
                <a:cs typeface="Arial" panose="020B0604020202020204" pitchFamily="34" charset="0"/>
              </a:rPr>
              <a:t>Fisher’s 1913 </a:t>
            </a:r>
            <a:r>
              <a:rPr lang="en-US" sz="3200" b="1" dirty="0">
                <a:latin typeface="Arial" panose="020B0604020202020204" pitchFamily="34" charset="0"/>
                <a:ea typeface="Times New Roman" panose="02020603050405020304" pitchFamily="18" charset="0"/>
                <a:cs typeface="Arial" panose="020B0604020202020204" pitchFamily="34" charset="0"/>
              </a:rPr>
              <a:t>MV = PT </a:t>
            </a:r>
            <a:r>
              <a:rPr lang="en-US" sz="3200" dirty="0">
                <a:latin typeface="Arial" panose="020B0604020202020204" pitchFamily="34" charset="0"/>
                <a:ea typeface="Times New Roman" panose="02020603050405020304" pitchFamily="18" charset="0"/>
                <a:cs typeface="Arial" panose="020B0604020202020204" pitchFamily="34" charset="0"/>
              </a:rPr>
              <a:t>(where T was transactional velocity, a proxy for volume of transactions of goods/services). Right hand side is roughly GDP [ explain critique]</a:t>
            </a:r>
          </a:p>
          <a:p>
            <a:endParaRPr lang="en-US" sz="3200" dirty="0">
              <a:latin typeface="Arial" panose="020B0604020202020204" pitchFamily="34" charset="0"/>
              <a:ea typeface="Times New Roman" panose="02020603050405020304" pitchFamily="18" charset="0"/>
              <a:cs typeface="Arial" panose="020B0604020202020204" pitchFamily="34" charset="0"/>
            </a:endParaRPr>
          </a:p>
          <a:p>
            <a:r>
              <a:rPr lang="en-US" sz="3200" dirty="0">
                <a:effectLst/>
                <a:latin typeface="Arial" panose="020B0604020202020204" pitchFamily="34" charset="0"/>
                <a:ea typeface="Times New Roman" panose="02020603050405020304" pitchFamily="18" charset="0"/>
                <a:cs typeface="Arial" panose="020B0604020202020204" pitchFamily="34" charset="0"/>
              </a:rPr>
              <a:t>A recent study (technical assistance mission) finds volume using e-wallets for payment of goods and services (end-2018) have been 4.3 billion pesos; the average holdings or balance in e-wallets was about 265 million pesos (end-2018). </a:t>
            </a:r>
          </a:p>
          <a:p>
            <a:pPr marL="0" indent="0">
              <a:buNone/>
            </a:pPr>
            <a:r>
              <a:rPr lang="en-US" sz="3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This results in a “</a:t>
            </a:r>
            <a:r>
              <a:rPr lang="en-US" sz="32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transactions velocity</a:t>
            </a:r>
            <a:r>
              <a:rPr lang="en-US" sz="3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of about 16. </a:t>
            </a:r>
          </a:p>
          <a:p>
            <a:pPr marL="0" indent="0">
              <a:buNone/>
            </a:pPr>
            <a:endParaRPr lang="en-US" sz="24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p>
            <a:pPr marL="0" indent="0">
              <a:buNone/>
            </a:pPr>
            <a:r>
              <a:rPr lang="en-US" sz="2400" dirty="0">
                <a:highlight>
                  <a:srgbClr val="FFFF00"/>
                </a:highlight>
                <a:latin typeface="Arial" panose="020B0604020202020204" pitchFamily="34" charset="0"/>
                <a:ea typeface="Times New Roman" panose="02020603050405020304" pitchFamily="18" charset="0"/>
                <a:cs typeface="Arial" panose="020B0604020202020204" pitchFamily="34" charset="0"/>
              </a:rPr>
              <a:t>[</a:t>
            </a:r>
            <a:r>
              <a:rPr lang="en-US" sz="2400" dirty="0">
                <a:effectLst/>
                <a:latin typeface="Arial" panose="020B0604020202020204" pitchFamily="34" charset="0"/>
                <a:ea typeface="Times New Roman" panose="02020603050405020304" pitchFamily="18" charset="0"/>
                <a:cs typeface="Arial" panose="020B0604020202020204" pitchFamily="34" charset="0"/>
              </a:rPr>
              <a:t>This provides a useful angle to understand how the interest rate sensitivity of these holdings compares with that for other money aggregates. The comparison, GDP/ M0, a standard metric and is </a:t>
            </a:r>
            <a:r>
              <a:rPr lang="en-US" sz="24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roughly 2.0 or 3.0 as per monetary data files of this country</a:t>
            </a:r>
            <a:r>
              <a:rPr lang="en-US" sz="2400" dirty="0">
                <a:effectLst/>
                <a:latin typeface="Arial" panose="020B0604020202020204" pitchFamily="34" charset="0"/>
                <a:ea typeface="Times New Roman" panose="02020603050405020304" pitchFamily="18" charset="0"/>
                <a:cs typeface="Arial" panose="020B0604020202020204" pitchFamily="34" charset="0"/>
              </a:rPr>
              <a:t>.]</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985192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7F188-2B4A-4596-B920-68C00A50D47C}"/>
              </a:ext>
            </a:extLst>
          </p:cNvPr>
          <p:cNvSpPr>
            <a:spLocks noGrp="1"/>
          </p:cNvSpPr>
          <p:nvPr>
            <p:ph type="title"/>
          </p:nvPr>
        </p:nvSpPr>
        <p:spPr>
          <a:xfrm>
            <a:off x="69908" y="1"/>
            <a:ext cx="12122092" cy="1132514"/>
          </a:xfrm>
        </p:spPr>
        <p:txBody>
          <a:bodyPr>
            <a:normAutofit/>
          </a:bodyPr>
          <a:lstStyle/>
          <a:p>
            <a:r>
              <a:rPr lang="en-US" sz="3200" b="1" dirty="0">
                <a:effectLst/>
                <a:latin typeface="Arial" panose="020B0604020202020204" pitchFamily="34" charset="0"/>
                <a:ea typeface="Times New Roman" panose="02020603050405020304" pitchFamily="18" charset="0"/>
                <a:cs typeface="Arial" panose="020B0604020202020204" pitchFamily="34" charset="0"/>
              </a:rPr>
              <a:t>Does the central bank require a new instrument ?</a:t>
            </a:r>
            <a:endParaRPr lang="en-US" sz="3200" b="1" dirty="0"/>
          </a:p>
        </p:txBody>
      </p:sp>
      <p:sp>
        <p:nvSpPr>
          <p:cNvPr id="3" name="Content Placeholder 2">
            <a:extLst>
              <a:ext uri="{FF2B5EF4-FFF2-40B4-BE49-F238E27FC236}">
                <a16:creationId xmlns:a16="http://schemas.microsoft.com/office/drawing/2014/main" id="{A97CA829-0104-47CB-AA3C-84AA330EA3D4}"/>
              </a:ext>
            </a:extLst>
          </p:cNvPr>
          <p:cNvSpPr>
            <a:spLocks noGrp="1"/>
          </p:cNvSpPr>
          <p:nvPr>
            <p:ph idx="1"/>
          </p:nvPr>
        </p:nvSpPr>
        <p:spPr>
          <a:xfrm>
            <a:off x="69908" y="676656"/>
            <a:ext cx="12052184" cy="6181345"/>
          </a:xfrm>
        </p:spPr>
        <p:txBody>
          <a:bodyPr>
            <a:normAutofit/>
          </a:bodyPr>
          <a:lstStyle/>
          <a:p>
            <a:pPr marL="0" indent="0">
              <a:buNone/>
            </a:pPr>
            <a:endParaRPr lang="en-US" sz="1800" dirty="0">
              <a:effectLst/>
              <a:latin typeface="Arial" panose="020B0604020202020204" pitchFamily="34" charset="0"/>
              <a:ea typeface="Times New Roman" panose="02020603050405020304" pitchFamily="18" charset="0"/>
            </a:endParaRPr>
          </a:p>
          <a:p>
            <a:endParaRPr lang="en-US" sz="2200" dirty="0">
              <a:latin typeface="Arial" panose="020B0604020202020204" pitchFamily="34" charset="0"/>
            </a:endParaRPr>
          </a:p>
          <a:p>
            <a:r>
              <a:rPr lang="en-US" sz="2200" b="1" dirty="0">
                <a:highlight>
                  <a:srgbClr val="FFFF00"/>
                </a:highlight>
                <a:latin typeface="Arial" panose="020B0604020202020204" pitchFamily="34" charset="0"/>
              </a:rPr>
              <a:t># of instruments not to be greater than # of objectives</a:t>
            </a:r>
            <a:r>
              <a:rPr lang="en-US" sz="2200" dirty="0">
                <a:latin typeface="Arial" panose="020B0604020202020204" pitchFamily="34" charset="0"/>
              </a:rPr>
              <a:t>—</a:t>
            </a:r>
            <a:r>
              <a:rPr lang="en-US" sz="2200" dirty="0">
                <a:solidFill>
                  <a:srgbClr val="FF0000"/>
                </a:solidFill>
                <a:latin typeface="Arial" panose="020B0604020202020204" pitchFamily="34" charset="0"/>
              </a:rPr>
              <a:t>Tinbergen rule</a:t>
            </a:r>
          </a:p>
          <a:p>
            <a:endParaRPr lang="en-US" sz="2200" dirty="0">
              <a:latin typeface="Arial" panose="020B0604020202020204" pitchFamily="34" charset="0"/>
            </a:endParaRPr>
          </a:p>
          <a:p>
            <a:r>
              <a:rPr lang="en-US" sz="2200" dirty="0">
                <a:latin typeface="Arial" panose="020B0604020202020204" pitchFamily="34" charset="0"/>
              </a:rPr>
              <a:t>Substitutability; if there are instruments at present to do the job, why create a new one?</a:t>
            </a:r>
          </a:p>
          <a:p>
            <a:endParaRPr lang="en-US" sz="2200" dirty="0">
              <a:latin typeface="Arial" panose="020B0604020202020204" pitchFamily="34" charset="0"/>
            </a:endParaRPr>
          </a:p>
          <a:p>
            <a:r>
              <a:rPr lang="en-US" sz="2200" dirty="0">
                <a:effectLst/>
                <a:latin typeface="Arial" panose="020B0604020202020204" pitchFamily="34" charset="0"/>
                <a:ea typeface="Times New Roman" panose="02020603050405020304" pitchFamily="18" charset="0"/>
              </a:rPr>
              <a:t>new instruments make sense to the extent that there is </a:t>
            </a:r>
            <a:r>
              <a:rPr lang="en-US" sz="2200" dirty="0">
                <a:effectLst/>
                <a:highlight>
                  <a:srgbClr val="FFFF00"/>
                </a:highlight>
                <a:latin typeface="Arial" panose="020B0604020202020204" pitchFamily="34" charset="0"/>
                <a:ea typeface="Times New Roman" panose="02020603050405020304" pitchFamily="18" charset="0"/>
              </a:rPr>
              <a:t>limited substitutability </a:t>
            </a:r>
            <a:r>
              <a:rPr lang="en-US" sz="2200" dirty="0">
                <a:effectLst/>
                <a:latin typeface="Arial" panose="020B0604020202020204" pitchFamily="34" charset="0"/>
                <a:ea typeface="Times New Roman" panose="02020603050405020304" pitchFamily="18" charset="0"/>
              </a:rPr>
              <a:t>between the various payment sectors, both on the demand side of customers for the instruments, and on the provision side</a:t>
            </a:r>
            <a:endParaRPr lang="en-US" sz="2200" dirty="0">
              <a:latin typeface="Arial" panose="020B0604020202020204" pitchFamily="34" charset="0"/>
            </a:endParaRPr>
          </a:p>
          <a:p>
            <a:endParaRPr lang="en-US" sz="2200" dirty="0">
              <a:latin typeface="Arial" panose="020B0604020202020204" pitchFamily="34" charset="0"/>
            </a:endParaRPr>
          </a:p>
          <a:p>
            <a:r>
              <a:rPr lang="en-US" sz="2200" dirty="0">
                <a:effectLst/>
                <a:latin typeface="Arial" panose="020B0604020202020204" pitchFamily="34" charset="0"/>
                <a:ea typeface="Times New Roman" panose="02020603050405020304" pitchFamily="18" charset="0"/>
              </a:rPr>
              <a:t>The effects on the interest rate premium will generally be </a:t>
            </a:r>
            <a:r>
              <a:rPr lang="en-US" sz="2200" dirty="0">
                <a:solidFill>
                  <a:srgbClr val="FF0000"/>
                </a:solidFill>
                <a:effectLst/>
                <a:latin typeface="Arial" panose="020B0604020202020204" pitchFamily="34" charset="0"/>
                <a:ea typeface="Times New Roman" panose="02020603050405020304" pitchFamily="18" charset="0"/>
              </a:rPr>
              <a:t>more dramatic the less substitutable and more segmented the markets for two assets</a:t>
            </a:r>
            <a:r>
              <a:rPr lang="en-US" sz="2200" dirty="0">
                <a:effectLst/>
                <a:latin typeface="Arial" panose="020B0604020202020204" pitchFamily="34" charset="0"/>
                <a:ea typeface="Times New Roman" panose="02020603050405020304" pitchFamily="18" charset="0"/>
              </a:rPr>
              <a:t>. If on the other hand, </a:t>
            </a:r>
            <a:r>
              <a:rPr lang="en-US" sz="2200" dirty="0">
                <a:effectLst/>
                <a:highlight>
                  <a:srgbClr val="FFFF00"/>
                </a:highlight>
                <a:latin typeface="Arial" panose="020B0604020202020204" pitchFamily="34" charset="0"/>
                <a:ea typeface="Times New Roman" panose="02020603050405020304" pitchFamily="18" charset="0"/>
              </a:rPr>
              <a:t>intermediate assets are readily available which serve as acceptable substitutes </a:t>
            </a:r>
            <a:r>
              <a:rPr lang="en-US" sz="2200" dirty="0">
                <a:effectLst/>
                <a:latin typeface="Arial" panose="020B0604020202020204" pitchFamily="34" charset="0"/>
                <a:ea typeface="Times New Roman" panose="02020603050405020304" pitchFamily="18" charset="0"/>
              </a:rPr>
              <a:t>for each, the effect of the policy on the targeted asset's return is likely to be diluted.  </a:t>
            </a:r>
          </a:p>
          <a:p>
            <a:endParaRPr lang="en-US" sz="2200" dirty="0">
              <a:effectLst/>
              <a:latin typeface="Arial" panose="020B0604020202020204" pitchFamily="34" charset="0"/>
              <a:ea typeface="Times New Roman" panose="02020603050405020304" pitchFamily="18" charset="0"/>
            </a:endParaRPr>
          </a:p>
          <a:p>
            <a:r>
              <a:rPr lang="en-US" sz="2200" dirty="0">
                <a:latin typeface="Arial" panose="020B0604020202020204" pitchFamily="34" charset="0"/>
              </a:rPr>
              <a:t>[ </a:t>
            </a:r>
            <a:r>
              <a:rPr lang="en-US" sz="2200" b="1" dirty="0">
                <a:solidFill>
                  <a:srgbClr val="FF0000"/>
                </a:solidFill>
                <a:latin typeface="Arial" panose="020B0604020202020204" pitchFamily="34" charset="0"/>
              </a:rPr>
              <a:t>think of QE: </a:t>
            </a:r>
            <a:r>
              <a:rPr lang="en-US" sz="2200" dirty="0">
                <a:latin typeface="Arial" panose="020B0604020202020204" pitchFamily="34" charset="0"/>
              </a:rPr>
              <a:t>is central bank balance sheet  a new tool? Also Eurozone—illustration]</a:t>
            </a:r>
            <a:endParaRPr lang="en-US" sz="2200" dirty="0"/>
          </a:p>
        </p:txBody>
      </p:sp>
    </p:spTree>
    <p:extLst>
      <p:ext uri="{BB962C8B-B14F-4D97-AF65-F5344CB8AC3E}">
        <p14:creationId xmlns:p14="http://schemas.microsoft.com/office/powerpoint/2010/main" val="1051195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4C1F5-15E3-4F26-903B-C8279BD16459}"/>
              </a:ext>
            </a:extLst>
          </p:cNvPr>
          <p:cNvSpPr>
            <a:spLocks noGrp="1"/>
          </p:cNvSpPr>
          <p:nvPr>
            <p:ph type="title"/>
          </p:nvPr>
        </p:nvSpPr>
        <p:spPr>
          <a:xfrm>
            <a:off x="176169" y="291973"/>
            <a:ext cx="11070336" cy="594995"/>
          </a:xfrm>
        </p:spPr>
        <p:txBody>
          <a:bodyPr>
            <a:normAutofit fontScale="90000"/>
          </a:bodyPr>
          <a:lstStyle/>
          <a:p>
            <a:r>
              <a:rPr lang="en-US" b="1" dirty="0">
                <a:highlight>
                  <a:srgbClr val="FFFF00"/>
                </a:highlight>
                <a:latin typeface="Arial" panose="020B0604020202020204" pitchFamily="34" charset="0"/>
                <a:ea typeface="Times New Roman" panose="02020603050405020304" pitchFamily="18" charset="0"/>
                <a:cs typeface="Arial" panose="020B0604020202020204" pitchFamily="34" charset="0"/>
              </a:rPr>
              <a:t>N</a:t>
            </a:r>
            <a:r>
              <a:rPr lang="en-US" sz="4400" b="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ew </a:t>
            </a:r>
            <a:r>
              <a:rPr lang="en-US" sz="4400" b="1" dirty="0" err="1">
                <a:effectLst/>
                <a:highlight>
                  <a:srgbClr val="FFFF00"/>
                </a:highlight>
                <a:latin typeface="Arial" panose="020B0604020202020204" pitchFamily="34" charset="0"/>
                <a:ea typeface="Times New Roman" panose="02020603050405020304" pitchFamily="18" charset="0"/>
                <a:cs typeface="Arial" panose="020B0604020202020204" pitchFamily="34" charset="0"/>
              </a:rPr>
              <a:t>instruments</a:t>
            </a:r>
            <a:r>
              <a:rPr lang="en-US" b="1" dirty="0" err="1">
                <a:highlight>
                  <a:srgbClr val="FFFF00"/>
                </a:highlight>
                <a:latin typeface="Arial" panose="020B0604020202020204" pitchFamily="34" charset="0"/>
                <a:ea typeface="Times New Roman" panose="02020603050405020304" pitchFamily="18" charset="0"/>
                <a:cs typeface="Arial" panose="020B0604020202020204" pitchFamily="34" charset="0"/>
              </a:rPr>
              <a:t>..are</a:t>
            </a:r>
            <a:r>
              <a:rPr lang="en-US" b="1" dirty="0">
                <a:highlight>
                  <a:srgbClr val="FFFF00"/>
                </a:highlight>
                <a:latin typeface="Arial" panose="020B0604020202020204" pitchFamily="34" charset="0"/>
                <a:ea typeface="Times New Roman" panose="02020603050405020304" pitchFamily="18" charset="0"/>
                <a:cs typeface="Arial" panose="020B0604020202020204" pitchFamily="34" charset="0"/>
              </a:rPr>
              <a:t> there new objectives?</a:t>
            </a:r>
            <a:endParaRPr lang="en-US" b="1" dirty="0"/>
          </a:p>
        </p:txBody>
      </p:sp>
      <p:sp>
        <p:nvSpPr>
          <p:cNvPr id="3" name="Content Placeholder 2">
            <a:extLst>
              <a:ext uri="{FF2B5EF4-FFF2-40B4-BE49-F238E27FC236}">
                <a16:creationId xmlns:a16="http://schemas.microsoft.com/office/drawing/2014/main" id="{E0CD7DC6-ED15-4472-B680-3290D92565DD}"/>
              </a:ext>
            </a:extLst>
          </p:cNvPr>
          <p:cNvSpPr>
            <a:spLocks noGrp="1"/>
          </p:cNvSpPr>
          <p:nvPr>
            <p:ph idx="1"/>
          </p:nvPr>
        </p:nvSpPr>
        <p:spPr>
          <a:xfrm>
            <a:off x="1" y="1088136"/>
            <a:ext cx="11832336" cy="5843015"/>
          </a:xfrm>
        </p:spPr>
        <p:txBody>
          <a:bodyPr>
            <a:normAutofit fontScale="85000" lnSpcReduction="20000"/>
          </a:bodyPr>
          <a:lstStyle/>
          <a:p>
            <a:pPr marL="0" marR="0">
              <a:lnSpc>
                <a:spcPct val="125000"/>
              </a:lnSpc>
              <a:spcBef>
                <a:spcPts val="0"/>
              </a:spcBef>
              <a:spcAft>
                <a:spcPts val="1200"/>
              </a:spcAft>
            </a:pPr>
            <a:r>
              <a:rPr lang="en-US" sz="2600" dirty="0">
                <a:effectLst/>
                <a:latin typeface="Arial" panose="020B0604020202020204" pitchFamily="34" charset="0"/>
                <a:ea typeface="Times New Roman" panose="02020603050405020304" pitchFamily="18" charset="0"/>
                <a:cs typeface="Arial" panose="020B0604020202020204" pitchFamily="34" charset="0"/>
              </a:rPr>
              <a:t> If arguments for interest bearing (e.g., wholesale or retail) CBDC are compelling, this new instrument will need to justify (and align) with the new objective. [</a:t>
            </a:r>
            <a:r>
              <a:rPr lang="en-US" sz="2600" b="1" dirty="0" err="1">
                <a:effectLst/>
                <a:highlight>
                  <a:srgbClr val="FFFF00"/>
                </a:highlight>
                <a:latin typeface="Arial" panose="020B0604020202020204" pitchFamily="34" charset="0"/>
                <a:ea typeface="Times New Roman" panose="02020603050405020304" pitchFamily="18" charset="0"/>
                <a:cs typeface="Arial" panose="020B0604020202020204" pitchFamily="34" charset="0"/>
              </a:rPr>
              <a:t>wCBDC</a:t>
            </a:r>
            <a:r>
              <a:rPr lang="en-US" sz="2600" b="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or </a:t>
            </a:r>
            <a:r>
              <a:rPr lang="en-US" sz="2600" b="1" dirty="0" err="1">
                <a:effectLst/>
                <a:highlight>
                  <a:srgbClr val="FFFF00"/>
                </a:highlight>
                <a:latin typeface="Arial" panose="020B0604020202020204" pitchFamily="34" charset="0"/>
                <a:ea typeface="Times New Roman" panose="02020603050405020304" pitchFamily="18" charset="0"/>
                <a:cs typeface="Arial" panose="020B0604020202020204" pitchFamily="34" charset="0"/>
              </a:rPr>
              <a:t>rCBDC</a:t>
            </a:r>
            <a:r>
              <a:rPr lang="en-US" sz="2600" dirty="0">
                <a:effectLst/>
                <a:latin typeface="Arial" panose="020B0604020202020204" pitchFamily="34" charset="0"/>
                <a:ea typeface="Times New Roman" panose="02020603050405020304" pitchFamily="18" charset="0"/>
                <a:cs typeface="Arial" panose="020B0604020202020204" pitchFamily="34" charset="0"/>
              </a:rPr>
              <a:t>]</a:t>
            </a:r>
            <a:endParaRPr lang="en-US" sz="2600" dirty="0">
              <a:effectLst/>
              <a:latin typeface="Arial" panose="020B0604020202020204" pitchFamily="34" charset="0"/>
              <a:ea typeface="Times New Roman" panose="02020603050405020304" pitchFamily="18" charset="0"/>
              <a:cs typeface="Times New Roman" panose="02020603050405020304" pitchFamily="18" charset="0"/>
            </a:endParaRPr>
          </a:p>
          <a:p>
            <a:pPr marL="173990" marR="0" indent="-173990">
              <a:lnSpc>
                <a:spcPct val="125000"/>
              </a:lnSpc>
              <a:spcBef>
                <a:spcPts val="0"/>
              </a:spcBef>
              <a:spcAft>
                <a:spcPts val="0"/>
              </a:spcAft>
            </a:pPr>
            <a:r>
              <a:rPr lang="en-US" sz="2600" dirty="0">
                <a:effectLst/>
                <a:latin typeface="Arial" panose="020B0604020202020204" pitchFamily="34" charset="0"/>
                <a:ea typeface="Times New Roman" panose="02020603050405020304" pitchFamily="18" charset="0"/>
                <a:cs typeface="Arial" panose="020B0604020202020204" pitchFamily="34" charset="0"/>
              </a:rPr>
              <a:t>New objectives may include liquidity management via CBDC, nonbank access to wholesale CBDC, etc. Or, </a:t>
            </a:r>
            <a:r>
              <a:rPr lang="en-US" sz="2600" dirty="0">
                <a:latin typeface="Arial" panose="020B0604020202020204" pitchFamily="34" charset="0"/>
                <a:ea typeface="Times New Roman" panose="02020603050405020304" pitchFamily="18" charset="0"/>
              </a:rPr>
              <a:t>P</a:t>
            </a:r>
            <a:r>
              <a:rPr lang="en-US" sz="2600" dirty="0">
                <a:effectLst/>
                <a:latin typeface="Arial" panose="020B0604020202020204" pitchFamily="34" charset="0"/>
                <a:ea typeface="Times New Roman" panose="02020603050405020304" pitchFamily="18" charset="0"/>
              </a:rPr>
              <a:t>rice stability; financial stability, and generation of revenue through seigniorage. </a:t>
            </a:r>
          </a:p>
          <a:p>
            <a:pPr marL="631190" lvl="1" indent="-173990">
              <a:lnSpc>
                <a:spcPct val="125000"/>
              </a:lnSpc>
              <a:spcBef>
                <a:spcPts val="0"/>
              </a:spcBef>
            </a:pPr>
            <a:r>
              <a:rPr lang="en-US" sz="2600" dirty="0">
                <a:effectLst/>
                <a:latin typeface="Arial" panose="020B0604020202020204" pitchFamily="34" charset="0"/>
                <a:ea typeface="Times New Roman" panose="02020603050405020304" pitchFamily="18" charset="0"/>
              </a:rPr>
              <a:t>Different forms of new money will yield different seigniorage revenues.</a:t>
            </a:r>
          </a:p>
          <a:p>
            <a:pPr marL="631190" lvl="1" indent="-173990">
              <a:lnSpc>
                <a:spcPct val="125000"/>
              </a:lnSpc>
              <a:spcBef>
                <a:spcPts val="0"/>
              </a:spcBef>
            </a:pPr>
            <a:r>
              <a:rPr lang="en-US" sz="2600" dirty="0">
                <a:effectLst/>
                <a:latin typeface="Arial" panose="020B0604020202020204" pitchFamily="34" charset="0"/>
                <a:ea typeface="Times New Roman" panose="02020603050405020304" pitchFamily="18" charset="0"/>
              </a:rPr>
              <a:t>Lender of last resort functions and associated interest rates and liquidity policies are instruments designed to improve financial sector stability. </a:t>
            </a:r>
          </a:p>
          <a:p>
            <a:pPr marL="173990" marR="0" indent="-173990">
              <a:lnSpc>
                <a:spcPct val="125000"/>
              </a:lnSpc>
              <a:spcBef>
                <a:spcPts val="0"/>
              </a:spcBef>
              <a:spcAft>
                <a:spcPts val="0"/>
              </a:spcAft>
            </a:pPr>
            <a:endParaRPr lang="en-US" sz="2600" dirty="0">
              <a:latin typeface="Arial" panose="020B0604020202020204" pitchFamily="34" charset="0"/>
              <a:ea typeface="Times New Roman" panose="02020603050405020304" pitchFamily="18" charset="0"/>
            </a:endParaRPr>
          </a:p>
          <a:p>
            <a:pPr marL="173990" marR="0" indent="-173990">
              <a:lnSpc>
                <a:spcPct val="125000"/>
              </a:lnSpc>
              <a:spcBef>
                <a:spcPts val="0"/>
              </a:spcBef>
              <a:spcAft>
                <a:spcPts val="0"/>
              </a:spcAft>
            </a:pPr>
            <a:r>
              <a:rPr lang="en-US" sz="2600" dirty="0">
                <a:effectLst/>
                <a:latin typeface="Arial" panose="020B0604020202020204" pitchFamily="34" charset="0"/>
                <a:ea typeface="Times New Roman" panose="02020603050405020304" pitchFamily="18" charset="0"/>
              </a:rPr>
              <a:t>To the extent that the new payment facilities are separate/new sources of instability, it may be appropriate to have separate instruments targeted toward them—</a:t>
            </a:r>
            <a:r>
              <a:rPr lang="en-US" sz="2600" dirty="0">
                <a:effectLst/>
                <a:highlight>
                  <a:srgbClr val="FFFF00"/>
                </a:highlight>
                <a:latin typeface="Arial" panose="020B0604020202020204" pitchFamily="34" charset="0"/>
                <a:ea typeface="Times New Roman" panose="02020603050405020304" pitchFamily="18" charset="0"/>
              </a:rPr>
              <a:t>but these objectives need to be new ! Only then introduce new instruments.</a:t>
            </a:r>
          </a:p>
          <a:p>
            <a:pPr marL="173990" marR="0" indent="-173990">
              <a:lnSpc>
                <a:spcPct val="125000"/>
              </a:lnSpc>
              <a:spcBef>
                <a:spcPts val="0"/>
              </a:spcBef>
              <a:spcAft>
                <a:spcPts val="0"/>
              </a:spcAft>
            </a:pPr>
            <a:endParaRPr lang="en-US" sz="2600" dirty="0">
              <a:effectLst/>
              <a:highlight>
                <a:srgbClr val="FFFF00"/>
              </a:highlight>
              <a:latin typeface="Arial" panose="020B0604020202020204" pitchFamily="34" charset="0"/>
              <a:ea typeface="Times New Roman" panose="02020603050405020304" pitchFamily="18" charset="0"/>
            </a:endParaRPr>
          </a:p>
          <a:p>
            <a:pPr marL="173990" indent="-173990">
              <a:lnSpc>
                <a:spcPct val="125000"/>
              </a:lnSpc>
              <a:spcBef>
                <a:spcPts val="0"/>
              </a:spcBef>
            </a:pPr>
            <a:r>
              <a:rPr lang="en-US" sz="2600" dirty="0">
                <a:effectLst/>
                <a:latin typeface="Times New Roman" panose="02020603050405020304" pitchFamily="18" charset="0"/>
                <a:ea typeface="Arial" panose="020B0604020202020204" pitchFamily="34" charset="0"/>
                <a:cs typeface="Times New Roman" panose="02020603050405020304" pitchFamily="18" charset="0"/>
              </a:rPr>
              <a:t>However, if CBDC deviates from </a:t>
            </a:r>
            <a:r>
              <a:rPr lang="en-US" sz="2600" dirty="0" err="1">
                <a:effectLst/>
                <a:latin typeface="Times New Roman" panose="02020603050405020304" pitchFamily="18" charset="0"/>
                <a:ea typeface="Arial" panose="020B0604020202020204" pitchFamily="34" charset="0"/>
                <a:cs typeface="Times New Roman" panose="02020603050405020304" pitchFamily="18" charset="0"/>
              </a:rPr>
              <a:t>CiC</a:t>
            </a:r>
            <a:r>
              <a:rPr lang="en-US" sz="2600" dirty="0">
                <a:effectLst/>
                <a:latin typeface="Times New Roman" panose="02020603050405020304" pitchFamily="18" charset="0"/>
                <a:ea typeface="Arial" panose="020B0604020202020204" pitchFamily="34" charset="0"/>
                <a:cs typeface="Times New Roman" panose="02020603050405020304" pitchFamily="18" charset="0"/>
              </a:rPr>
              <a:t> (e.g., interest bearing and/or capped/privacy), then </a:t>
            </a:r>
            <a:r>
              <a:rPr lang="en-US" sz="2600" b="1" dirty="0">
                <a:effectLst/>
                <a:latin typeface="Times New Roman" panose="02020603050405020304" pitchFamily="18" charset="0"/>
                <a:ea typeface="Arial" panose="020B0604020202020204" pitchFamily="34" charset="0"/>
                <a:cs typeface="Times New Roman" panose="02020603050405020304" pitchFamily="18" charset="0"/>
              </a:rPr>
              <a:t>it is a different instrument (a policy tool) that arguably targets a new objective</a:t>
            </a:r>
            <a:r>
              <a:rPr lang="en-US" sz="2600" dirty="0">
                <a:effectLst/>
                <a:latin typeface="Times New Roman" panose="02020603050405020304" pitchFamily="18" charset="0"/>
                <a:ea typeface="Arial" panose="020B0604020202020204" pitchFamily="34" charset="0"/>
                <a:cs typeface="Times New Roman" panose="02020603050405020304" pitchFamily="18" charset="0"/>
              </a:rPr>
              <a:t>. </a:t>
            </a:r>
          </a:p>
          <a:p>
            <a:pPr marL="173990" marR="0" indent="-173990">
              <a:lnSpc>
                <a:spcPct val="125000"/>
              </a:lnSpc>
              <a:spcBef>
                <a:spcPts val="0"/>
              </a:spcBef>
              <a:spcAft>
                <a:spcPts val="0"/>
              </a:spcAft>
            </a:pPr>
            <a:endParaRPr lang="en-US" sz="20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696556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7E60D-720A-4A0D-A8B9-A084B91E19DE}"/>
              </a:ext>
            </a:extLst>
          </p:cNvPr>
          <p:cNvSpPr>
            <a:spLocks noGrp="1"/>
          </p:cNvSpPr>
          <p:nvPr>
            <p:ph type="title"/>
          </p:nvPr>
        </p:nvSpPr>
        <p:spPr>
          <a:xfrm>
            <a:off x="244549" y="159489"/>
            <a:ext cx="11780874" cy="521548"/>
          </a:xfrm>
        </p:spPr>
        <p:txBody>
          <a:bodyPr>
            <a:normAutofit fontScale="90000"/>
          </a:bodyPr>
          <a:lstStyle/>
          <a:p>
            <a:r>
              <a:rPr lang="en-US" b="1" dirty="0"/>
              <a:t>CBDC—interest bearing or not?</a:t>
            </a:r>
          </a:p>
        </p:txBody>
      </p:sp>
      <p:sp>
        <p:nvSpPr>
          <p:cNvPr id="3" name="Content Placeholder 2">
            <a:extLst>
              <a:ext uri="{FF2B5EF4-FFF2-40B4-BE49-F238E27FC236}">
                <a16:creationId xmlns:a16="http://schemas.microsoft.com/office/drawing/2014/main" id="{BE2ECF49-F848-4370-BDA3-F24041079DB8}"/>
              </a:ext>
            </a:extLst>
          </p:cNvPr>
          <p:cNvSpPr>
            <a:spLocks noGrp="1"/>
          </p:cNvSpPr>
          <p:nvPr>
            <p:ph idx="1"/>
          </p:nvPr>
        </p:nvSpPr>
        <p:spPr>
          <a:xfrm>
            <a:off x="164592" y="960119"/>
            <a:ext cx="12027408" cy="6053329"/>
          </a:xfrm>
        </p:spPr>
        <p:txBody>
          <a:bodyPr>
            <a:noAutofit/>
          </a:bodyPr>
          <a:lstStyle/>
          <a:p>
            <a:pPr marL="0" marR="0">
              <a:lnSpc>
                <a:spcPct val="125000"/>
              </a:lnSpc>
              <a:spcBef>
                <a:spcPts val="0"/>
              </a:spcBef>
              <a:spcAft>
                <a:spcPts val="1200"/>
              </a:spcAft>
            </a:pPr>
            <a:r>
              <a:rPr lang="en-US" sz="2500" dirty="0">
                <a:effectLst/>
                <a:latin typeface="Arial" panose="020B0604020202020204" pitchFamily="34" charset="0"/>
                <a:ea typeface="Times New Roman" panose="02020603050405020304" pitchFamily="18" charset="0"/>
                <a:cs typeface="Arial" panose="020B0604020202020204" pitchFamily="34" charset="0"/>
              </a:rPr>
              <a:t>if CBDC is an </a:t>
            </a:r>
            <a:r>
              <a:rPr lang="en-US" sz="25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improved means of payment over </a:t>
            </a:r>
            <a:r>
              <a:rPr lang="en-US" sz="2500" dirty="0" err="1">
                <a:effectLst/>
                <a:highlight>
                  <a:srgbClr val="FFFF00"/>
                </a:highlight>
                <a:latin typeface="Arial" panose="020B0604020202020204" pitchFamily="34" charset="0"/>
                <a:ea typeface="Times New Roman" panose="02020603050405020304" pitchFamily="18" charset="0"/>
                <a:cs typeface="Arial" panose="020B0604020202020204" pitchFamily="34" charset="0"/>
              </a:rPr>
              <a:t>CiC</a:t>
            </a:r>
            <a:r>
              <a:rPr lang="en-US" sz="25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interest would be unnecessary </a:t>
            </a:r>
            <a:r>
              <a:rPr lang="en-US" sz="2500" dirty="0">
                <a:effectLst/>
                <a:latin typeface="Arial" panose="020B0604020202020204" pitchFamily="34" charset="0"/>
                <a:ea typeface="Times New Roman" panose="02020603050405020304" pitchFamily="18" charset="0"/>
                <a:cs typeface="Arial" panose="020B0604020202020204" pitchFamily="34" charset="0"/>
              </a:rPr>
              <a:t>for its acceptance. </a:t>
            </a:r>
          </a:p>
          <a:p>
            <a:pPr marL="0">
              <a:lnSpc>
                <a:spcPct val="125000"/>
              </a:lnSpc>
              <a:spcBef>
                <a:spcPts val="0"/>
              </a:spcBef>
              <a:spcAft>
                <a:spcPts val="1200"/>
              </a:spcAft>
            </a:pPr>
            <a:r>
              <a:rPr lang="en-US" sz="2500" dirty="0">
                <a:effectLst/>
                <a:latin typeface="Arial" panose="020B0604020202020204" pitchFamily="34" charset="0"/>
                <a:ea typeface="Times New Roman" panose="02020603050405020304" pitchFamily="18" charset="0"/>
                <a:cs typeface="Arial" panose="020B0604020202020204" pitchFamily="34" charset="0"/>
              </a:rPr>
              <a:t>For central banks, moving from being a </a:t>
            </a:r>
            <a:r>
              <a:rPr lang="en-US" sz="2500" b="1" dirty="0">
                <a:effectLst/>
                <a:latin typeface="Arial" panose="020B0604020202020204" pitchFamily="34" charset="0"/>
                <a:ea typeface="Times New Roman" panose="02020603050405020304" pitchFamily="18" charset="0"/>
                <a:cs typeface="Arial" panose="020B0604020202020204" pitchFamily="34" charset="0"/>
              </a:rPr>
              <a:t>net recipient of interest from the rest of the economy to a net payer of interes</a:t>
            </a:r>
            <a:r>
              <a:rPr lang="en-US" sz="2500" dirty="0">
                <a:effectLst/>
                <a:latin typeface="Arial" panose="020B0604020202020204" pitchFamily="34" charset="0"/>
                <a:ea typeface="Times New Roman" panose="02020603050405020304" pitchFamily="18" charset="0"/>
                <a:cs typeface="Arial" panose="020B0604020202020204" pitchFamily="34" charset="0"/>
              </a:rPr>
              <a:t>t to the rest of the economy </a:t>
            </a:r>
            <a:r>
              <a:rPr lang="en-US" sz="25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would be a dramatic shift</a:t>
            </a:r>
            <a:r>
              <a:rPr lang="en-US" sz="2500" dirty="0">
                <a:highlight>
                  <a:srgbClr val="FFFF00"/>
                </a:highlight>
                <a:latin typeface="Arial" panose="020B0604020202020204" pitchFamily="34" charset="0"/>
                <a:ea typeface="Times New Roman" panose="02020603050405020304" pitchFamily="18" charset="0"/>
                <a:cs typeface="Arial" panose="020B0604020202020204" pitchFamily="34" charset="0"/>
              </a:rPr>
              <a:t>! </a:t>
            </a:r>
          </a:p>
          <a:p>
            <a:pPr marL="0">
              <a:lnSpc>
                <a:spcPct val="125000"/>
              </a:lnSpc>
              <a:spcBef>
                <a:spcPts val="0"/>
              </a:spcBef>
              <a:spcAft>
                <a:spcPts val="1200"/>
              </a:spcAft>
            </a:pPr>
            <a:r>
              <a:rPr lang="en-US" sz="2000" dirty="0">
                <a:effectLst/>
                <a:latin typeface="Arial" panose="020B0604020202020204" pitchFamily="34" charset="0"/>
                <a:ea typeface="Times New Roman" panose="02020603050405020304" pitchFamily="18" charset="0"/>
                <a:cs typeface="Arial" panose="020B0604020202020204" pitchFamily="34" charset="0"/>
              </a:rPr>
              <a:t>[If policy rate in a country is 12 percent, remunerating the </a:t>
            </a:r>
            <a:r>
              <a:rPr lang="en-US" sz="2000" i="1" dirty="0">
                <a:effectLst/>
                <a:latin typeface="Arial" panose="020B0604020202020204" pitchFamily="34" charset="0"/>
                <a:ea typeface="Times New Roman" panose="02020603050405020304" pitchFamily="18" charset="0"/>
                <a:cs typeface="Arial" panose="020B0604020202020204" pitchFamily="34" charset="0"/>
              </a:rPr>
              <a:t>stock</a:t>
            </a:r>
            <a:r>
              <a:rPr lang="en-US" sz="2000" dirty="0">
                <a:effectLst/>
                <a:latin typeface="Arial" panose="020B0604020202020204" pitchFamily="34" charset="0"/>
                <a:ea typeface="Times New Roman" panose="02020603050405020304" pitchFamily="18" charset="0"/>
                <a:cs typeface="Arial" panose="020B0604020202020204" pitchFamily="34" charset="0"/>
              </a:rPr>
              <a:t> of CBDC at 12 percent (and not just the </a:t>
            </a:r>
            <a:r>
              <a:rPr lang="en-US" sz="2000" i="1" dirty="0">
                <a:effectLst/>
                <a:latin typeface="Arial" panose="020B0604020202020204" pitchFamily="34" charset="0"/>
                <a:ea typeface="Times New Roman" panose="02020603050405020304" pitchFamily="18" charset="0"/>
                <a:cs typeface="Arial" panose="020B0604020202020204" pitchFamily="34" charset="0"/>
              </a:rPr>
              <a:t>flow)</a:t>
            </a:r>
            <a:r>
              <a:rPr lang="en-US" sz="2000" dirty="0">
                <a:effectLst/>
                <a:latin typeface="Arial" panose="020B0604020202020204" pitchFamily="34" charset="0"/>
                <a:ea typeface="Times New Roman" panose="02020603050405020304" pitchFamily="18" charset="0"/>
                <a:cs typeface="Arial" panose="020B0604020202020204" pitchFamily="34" charset="0"/>
              </a:rPr>
              <a:t>, may likely result in </a:t>
            </a:r>
            <a:r>
              <a:rPr lang="en-US" sz="2000"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negative seigniorage</a:t>
            </a:r>
            <a:r>
              <a:rPr lang="en-US" sz="2000" dirty="0">
                <a:effectLst/>
                <a:latin typeface="Arial" panose="020B0604020202020204" pitchFamily="34" charset="0"/>
                <a:ea typeface="Times New Roman" panose="02020603050405020304" pitchFamily="18" charset="0"/>
                <a:cs typeface="Arial" panose="020B0604020202020204" pitchFamily="34" charset="0"/>
              </a:rPr>
              <a:t>—unless required reserves from the banking system are relatively very large.] </a:t>
            </a:r>
            <a:endParaRPr lang="en-US" sz="26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nSpc>
                <a:spcPct val="125000"/>
              </a:lnSpc>
              <a:spcBef>
                <a:spcPts val="0"/>
              </a:spcBef>
              <a:spcAft>
                <a:spcPts val="0"/>
              </a:spcAft>
            </a:pPr>
            <a:r>
              <a:rPr lang="en-US" sz="2600"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Some have considered the possibility of an </a:t>
            </a:r>
            <a:r>
              <a:rPr lang="en-US" sz="2600"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interest bearing CBDC</a:t>
            </a:r>
            <a:r>
              <a:rPr lang="en-US" sz="2600"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 </a:t>
            </a:r>
            <a:r>
              <a:rPr lang="en-US" sz="2600" dirty="0">
                <a:effectLst/>
                <a:latin typeface="Arial" panose="020B0604020202020204" pitchFamily="34" charset="0"/>
                <a:ea typeface="Times New Roman" panose="02020603050405020304" pitchFamily="18" charset="0"/>
                <a:cs typeface="Arial" panose="020B0604020202020204" pitchFamily="34" charset="0"/>
              </a:rPr>
              <a:t>for example, CBDC may remunerate retail in the same vein as deposits at a bank. </a:t>
            </a:r>
            <a:r>
              <a:rPr lang="en-US" sz="2600" dirty="0">
                <a:latin typeface="Arial" panose="020B0604020202020204" pitchFamily="34" charset="0"/>
                <a:ea typeface="Times New Roman" panose="02020603050405020304" pitchFamily="18" charset="0"/>
                <a:cs typeface="Arial" panose="020B0604020202020204" pitchFamily="34" charset="0"/>
              </a:rPr>
              <a:t>[</a:t>
            </a:r>
            <a:r>
              <a:rPr lang="en-US" sz="2200" dirty="0" err="1">
                <a:latin typeface="Arial" panose="020B0604020202020204" pitchFamily="34" charset="0"/>
                <a:ea typeface="Times New Roman" panose="02020603050405020304" pitchFamily="18" charset="0"/>
                <a:cs typeface="Arial" panose="020B0604020202020204" pitchFamily="34" charset="0"/>
              </a:rPr>
              <a:t>ps</a:t>
            </a:r>
            <a:r>
              <a:rPr lang="en-US" sz="2200" dirty="0">
                <a:latin typeface="Arial" panose="020B0604020202020204" pitchFamily="34" charset="0"/>
                <a:ea typeface="Times New Roman" panose="02020603050405020304" pitchFamily="18" charset="0"/>
                <a:cs typeface="Arial" panose="020B0604020202020204" pitchFamily="34" charset="0"/>
              </a:rPr>
              <a:t>: </a:t>
            </a:r>
            <a:r>
              <a:rPr lang="en-US" sz="2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excess reserves and paying interest on excess reserves (IOER) is </a:t>
            </a:r>
            <a:r>
              <a:rPr lang="en-US" sz="2200" u="sng"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only a recent post-Lehman phenomenon</a:t>
            </a:r>
            <a:r>
              <a:rPr lang="en-US" sz="2200" dirty="0">
                <a:effectLst/>
                <a:latin typeface="Arial" panose="020B0604020202020204" pitchFamily="34" charset="0"/>
                <a:ea typeface="Times New Roman" panose="02020603050405020304" pitchFamily="18" charset="0"/>
                <a:cs typeface="Arial" panose="020B0604020202020204" pitchFamily="34" charset="0"/>
              </a:rPr>
              <a:t>. </a:t>
            </a:r>
            <a:endParaRPr lang="en-US" sz="2200" dirty="0"/>
          </a:p>
        </p:txBody>
      </p:sp>
    </p:spTree>
    <p:extLst>
      <p:ext uri="{BB962C8B-B14F-4D97-AF65-F5344CB8AC3E}">
        <p14:creationId xmlns:p14="http://schemas.microsoft.com/office/powerpoint/2010/main" val="12084604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C925544-689E-4B80-8C66-87E78A468BA1}"/>
              </a:ext>
            </a:extLst>
          </p:cNvPr>
          <p:cNvPicPr>
            <a:picLocks noChangeAspect="1"/>
          </p:cNvPicPr>
          <p:nvPr/>
        </p:nvPicPr>
        <p:blipFill>
          <a:blip r:embed="rId2"/>
          <a:stretch>
            <a:fillRect/>
          </a:stretch>
        </p:blipFill>
        <p:spPr>
          <a:xfrm>
            <a:off x="6205722" y="1074498"/>
            <a:ext cx="5633738" cy="3902941"/>
          </a:xfrm>
          <a:prstGeom prst="rect">
            <a:avLst/>
          </a:prstGeom>
        </p:spPr>
      </p:pic>
      <p:pic>
        <p:nvPicPr>
          <p:cNvPr id="12" name="Content Placeholder 11">
            <a:extLst>
              <a:ext uri="{FF2B5EF4-FFF2-40B4-BE49-F238E27FC236}">
                <a16:creationId xmlns:a16="http://schemas.microsoft.com/office/drawing/2014/main" id="{DC1D4EB9-75A1-4570-AC5B-1015FD0E82FF}"/>
              </a:ext>
            </a:extLst>
          </p:cNvPr>
          <p:cNvPicPr>
            <a:picLocks noGrp="1" noChangeAspect="1"/>
          </p:cNvPicPr>
          <p:nvPr>
            <p:ph idx="1"/>
          </p:nvPr>
        </p:nvPicPr>
        <p:blipFill>
          <a:blip r:embed="rId3"/>
          <a:stretch>
            <a:fillRect/>
          </a:stretch>
        </p:blipFill>
        <p:spPr>
          <a:xfrm>
            <a:off x="0" y="5122842"/>
            <a:ext cx="5500777" cy="2399391"/>
          </a:xfrm>
          <a:prstGeom prst="rect">
            <a:avLst/>
          </a:prstGeom>
        </p:spPr>
      </p:pic>
      <p:pic>
        <p:nvPicPr>
          <p:cNvPr id="13" name="Picture 12">
            <a:extLst>
              <a:ext uri="{FF2B5EF4-FFF2-40B4-BE49-F238E27FC236}">
                <a16:creationId xmlns:a16="http://schemas.microsoft.com/office/drawing/2014/main" id="{D44DDED3-9CB2-4503-9695-9E9B9D413438}"/>
              </a:ext>
            </a:extLst>
          </p:cNvPr>
          <p:cNvPicPr>
            <a:picLocks noChangeAspect="1"/>
          </p:cNvPicPr>
          <p:nvPr/>
        </p:nvPicPr>
        <p:blipFill>
          <a:blip r:embed="rId4"/>
          <a:stretch>
            <a:fillRect/>
          </a:stretch>
        </p:blipFill>
        <p:spPr>
          <a:xfrm>
            <a:off x="6625088" y="5122842"/>
            <a:ext cx="5322496" cy="2528787"/>
          </a:xfrm>
          <a:prstGeom prst="rect">
            <a:avLst/>
          </a:prstGeom>
        </p:spPr>
      </p:pic>
      <p:pic>
        <p:nvPicPr>
          <p:cNvPr id="15" name="Picture 14">
            <a:extLst>
              <a:ext uri="{FF2B5EF4-FFF2-40B4-BE49-F238E27FC236}">
                <a16:creationId xmlns:a16="http://schemas.microsoft.com/office/drawing/2014/main" id="{84060B80-9B14-4855-8924-3ECA56A05047}"/>
              </a:ext>
            </a:extLst>
          </p:cNvPr>
          <p:cNvPicPr>
            <a:picLocks noChangeAspect="1"/>
          </p:cNvPicPr>
          <p:nvPr/>
        </p:nvPicPr>
        <p:blipFill>
          <a:blip r:embed="rId5"/>
          <a:stretch>
            <a:fillRect/>
          </a:stretch>
        </p:blipFill>
        <p:spPr>
          <a:xfrm>
            <a:off x="352540" y="1074499"/>
            <a:ext cx="5629825" cy="4048344"/>
          </a:xfrm>
          <a:prstGeom prst="rect">
            <a:avLst/>
          </a:prstGeom>
        </p:spPr>
      </p:pic>
      <p:sp>
        <p:nvSpPr>
          <p:cNvPr id="3" name="TextBox 2">
            <a:extLst>
              <a:ext uri="{FF2B5EF4-FFF2-40B4-BE49-F238E27FC236}">
                <a16:creationId xmlns:a16="http://schemas.microsoft.com/office/drawing/2014/main" id="{3675863E-C191-4B9E-AA7F-7D8AA4911C51}"/>
              </a:ext>
            </a:extLst>
          </p:cNvPr>
          <p:cNvSpPr txBox="1"/>
          <p:nvPr/>
        </p:nvSpPr>
        <p:spPr>
          <a:xfrm>
            <a:off x="4554747" y="836762"/>
            <a:ext cx="2389517" cy="369332"/>
          </a:xfrm>
          <a:prstGeom prst="rect">
            <a:avLst/>
          </a:prstGeom>
          <a:noFill/>
        </p:spPr>
        <p:txBody>
          <a:bodyPr wrap="square" rtlCol="0">
            <a:spAutoFit/>
          </a:bodyPr>
          <a:lstStyle/>
          <a:p>
            <a:r>
              <a:rPr lang="en-US" dirty="0"/>
              <a:t>annex</a:t>
            </a:r>
          </a:p>
        </p:txBody>
      </p:sp>
      <p:sp>
        <p:nvSpPr>
          <p:cNvPr id="7" name="TextBox 6">
            <a:extLst>
              <a:ext uri="{FF2B5EF4-FFF2-40B4-BE49-F238E27FC236}">
                <a16:creationId xmlns:a16="http://schemas.microsoft.com/office/drawing/2014/main" id="{5B57101D-C0CC-4F29-8C59-6409BD5BFABF}"/>
              </a:ext>
            </a:extLst>
          </p:cNvPr>
          <p:cNvSpPr txBox="1"/>
          <p:nvPr/>
        </p:nvSpPr>
        <p:spPr>
          <a:xfrm>
            <a:off x="181156" y="-763675"/>
            <a:ext cx="11291976" cy="1692771"/>
          </a:xfrm>
          <a:prstGeom prst="rect">
            <a:avLst/>
          </a:prstGeom>
          <a:noFill/>
        </p:spPr>
        <p:txBody>
          <a:bodyPr wrap="square" rtlCol="0">
            <a:spAutoFit/>
          </a:bodyPr>
          <a:lstStyle/>
          <a:p>
            <a:endParaRPr lang="en-US" dirty="0">
              <a:solidFill>
                <a:srgbClr val="7030A0"/>
              </a:solidFill>
            </a:endParaRPr>
          </a:p>
          <a:p>
            <a:endParaRPr lang="en-US" dirty="0">
              <a:solidFill>
                <a:srgbClr val="7030A0"/>
              </a:solidFill>
            </a:endParaRPr>
          </a:p>
          <a:p>
            <a:endParaRPr lang="en-US" dirty="0">
              <a:solidFill>
                <a:srgbClr val="7030A0"/>
              </a:solidFill>
            </a:endParaRPr>
          </a:p>
          <a:p>
            <a:endParaRPr lang="en-US" dirty="0">
              <a:solidFill>
                <a:srgbClr val="7030A0"/>
              </a:solidFill>
            </a:endParaRPr>
          </a:p>
          <a:p>
            <a:r>
              <a:rPr lang="en-US" sz="3200" b="1" dirty="0">
                <a:solidFill>
                  <a:srgbClr val="7030A0"/>
                </a:solidFill>
              </a:rPr>
              <a:t>Albania: Euroization, Digital Money, and Seigniorage</a:t>
            </a:r>
          </a:p>
        </p:txBody>
      </p:sp>
    </p:spTree>
    <p:extLst>
      <p:ext uri="{BB962C8B-B14F-4D97-AF65-F5344CB8AC3E}">
        <p14:creationId xmlns:p14="http://schemas.microsoft.com/office/powerpoint/2010/main" val="5460550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039F7-540A-41BD-B60D-8E73AF71C06A}"/>
              </a:ext>
            </a:extLst>
          </p:cNvPr>
          <p:cNvSpPr>
            <a:spLocks noGrp="1"/>
          </p:cNvSpPr>
          <p:nvPr>
            <p:ph type="title"/>
          </p:nvPr>
        </p:nvSpPr>
        <p:spPr>
          <a:xfrm>
            <a:off x="838200" y="321993"/>
            <a:ext cx="10515600" cy="1325563"/>
          </a:xfrm>
        </p:spPr>
        <p:txBody>
          <a:bodyPr/>
          <a:lstStyle/>
          <a:p>
            <a:pPr marR="0" rtl="0"/>
            <a:br>
              <a:rPr lang="en-US" altLang="ko-KR" sz="4400" b="0" i="0" u="none" strike="noStrike" baseline="0" dirty="0">
                <a:latin typeface="Times New Roman" panose="02020603050405020304" pitchFamily="18" charset="0"/>
                <a:ea typeface="Batang" panose="020B0503020000020004"/>
              </a:rPr>
            </a:br>
            <a:endParaRPr lang="en-US" dirty="0"/>
          </a:p>
        </p:txBody>
      </p:sp>
      <p:sp>
        <p:nvSpPr>
          <p:cNvPr id="3" name="Content Placeholder 2">
            <a:extLst>
              <a:ext uri="{FF2B5EF4-FFF2-40B4-BE49-F238E27FC236}">
                <a16:creationId xmlns:a16="http://schemas.microsoft.com/office/drawing/2014/main" id="{67FBB475-74CA-4300-A388-2F566A641353}"/>
              </a:ext>
            </a:extLst>
          </p:cNvPr>
          <p:cNvSpPr>
            <a:spLocks noGrp="1"/>
          </p:cNvSpPr>
          <p:nvPr>
            <p:ph idx="1"/>
          </p:nvPr>
        </p:nvSpPr>
        <p:spPr>
          <a:xfrm>
            <a:off x="1146265" y="3563118"/>
            <a:ext cx="9899469" cy="2900093"/>
          </a:xfrm>
        </p:spPr>
        <p:txBody>
          <a:bodyPr/>
          <a:lstStyle/>
          <a:p>
            <a:endParaRPr lang="en-US" dirty="0"/>
          </a:p>
          <a:p>
            <a:pPr marL="0" indent="0">
              <a:buNone/>
            </a:pPr>
            <a:endParaRPr lang="en-US" dirty="0"/>
          </a:p>
          <a:p>
            <a:endParaRPr lang="en-US" dirty="0"/>
          </a:p>
        </p:txBody>
      </p:sp>
      <p:graphicFrame>
        <p:nvGraphicFramePr>
          <p:cNvPr id="5" name="Object 4">
            <a:extLst>
              <a:ext uri="{FF2B5EF4-FFF2-40B4-BE49-F238E27FC236}">
                <a16:creationId xmlns:a16="http://schemas.microsoft.com/office/drawing/2014/main" id="{A77D363A-3D56-4E22-A68A-FE5F9AF3B23E}"/>
              </a:ext>
            </a:extLst>
          </p:cNvPr>
          <p:cNvGraphicFramePr>
            <a:graphicFrameLocks noChangeAspect="1"/>
          </p:cNvGraphicFramePr>
          <p:nvPr>
            <p:extLst>
              <p:ext uri="{D42A27DB-BD31-4B8C-83A1-F6EECF244321}">
                <p14:modId xmlns:p14="http://schemas.microsoft.com/office/powerpoint/2010/main" val="129516646"/>
              </p:ext>
            </p:extLst>
          </p:nvPr>
        </p:nvGraphicFramePr>
        <p:xfrm>
          <a:off x="839788" y="396875"/>
          <a:ext cx="10021887" cy="1071563"/>
        </p:xfrm>
        <a:graphic>
          <a:graphicData uri="http://schemas.openxmlformats.org/presentationml/2006/ole">
            <mc:AlternateContent xmlns:mc="http://schemas.openxmlformats.org/markup-compatibility/2006">
              <mc:Choice xmlns:v="urn:schemas-microsoft-com:vml" Requires="v">
                <p:oleObj spid="_x0000_s1048" name="Document" r:id="rId3" imgW="5956042" imgH="639563" progId="Word.Document.12">
                  <p:embed/>
                </p:oleObj>
              </mc:Choice>
              <mc:Fallback>
                <p:oleObj name="Document" r:id="rId3" imgW="5956042" imgH="639563" progId="Word.Document.12">
                  <p:embed/>
                  <p:pic>
                    <p:nvPicPr>
                      <p:cNvPr id="5" name="Object 4">
                        <a:extLst>
                          <a:ext uri="{FF2B5EF4-FFF2-40B4-BE49-F238E27FC236}">
                            <a16:creationId xmlns:a16="http://schemas.microsoft.com/office/drawing/2014/main" id="{A77D363A-3D56-4E22-A68A-FE5F9AF3B23E}"/>
                          </a:ext>
                        </a:extLst>
                      </p:cNvPr>
                      <p:cNvPicPr/>
                      <p:nvPr/>
                    </p:nvPicPr>
                    <p:blipFill>
                      <a:blip r:embed="rId4"/>
                      <a:stretch>
                        <a:fillRect/>
                      </a:stretch>
                    </p:blipFill>
                    <p:spPr>
                      <a:xfrm>
                        <a:off x="839788" y="396875"/>
                        <a:ext cx="10021887" cy="1071563"/>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9FBD9A06-AB24-4AB5-90B3-F31AE3EA8AFF}"/>
              </a:ext>
            </a:extLst>
          </p:cNvPr>
          <p:cNvGraphicFramePr>
            <a:graphicFrameLocks noChangeAspect="1"/>
          </p:cNvGraphicFramePr>
          <p:nvPr/>
        </p:nvGraphicFramePr>
        <p:xfrm>
          <a:off x="1029418" y="1453298"/>
          <a:ext cx="9027327" cy="1893422"/>
        </p:xfrm>
        <a:graphic>
          <a:graphicData uri="http://schemas.openxmlformats.org/presentationml/2006/ole">
            <mc:AlternateContent xmlns:mc="http://schemas.openxmlformats.org/markup-compatibility/2006">
              <mc:Choice xmlns:v="urn:schemas-microsoft-com:vml" Requires="v">
                <p:oleObj spid="_x0000_s1049" name="Document" r:id="rId5" imgW="5951180" imgH="1395224" progId="Word.Document.12">
                  <p:embed/>
                </p:oleObj>
              </mc:Choice>
              <mc:Fallback>
                <p:oleObj name="Document" r:id="rId5" imgW="5951180" imgH="1395224" progId="Word.Document.12">
                  <p:embed/>
                  <p:pic>
                    <p:nvPicPr>
                      <p:cNvPr id="4" name="Object 3">
                        <a:extLst>
                          <a:ext uri="{FF2B5EF4-FFF2-40B4-BE49-F238E27FC236}">
                            <a16:creationId xmlns:a16="http://schemas.microsoft.com/office/drawing/2014/main" id="{9FBD9A06-AB24-4AB5-90B3-F31AE3EA8AFF}"/>
                          </a:ext>
                        </a:extLst>
                      </p:cNvPr>
                      <p:cNvPicPr/>
                      <p:nvPr/>
                    </p:nvPicPr>
                    <p:blipFill>
                      <a:blip r:embed="rId6"/>
                      <a:stretch>
                        <a:fillRect/>
                      </a:stretch>
                    </p:blipFill>
                    <p:spPr>
                      <a:xfrm>
                        <a:off x="1029418" y="1453298"/>
                        <a:ext cx="9027327" cy="1893422"/>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9B9DFB84-43E8-4B91-99BC-1AB99982ADCB}"/>
              </a:ext>
            </a:extLst>
          </p:cNvPr>
          <p:cNvPicPr>
            <a:picLocks noChangeAspect="1"/>
          </p:cNvPicPr>
          <p:nvPr/>
        </p:nvPicPr>
        <p:blipFill>
          <a:blip r:embed="rId7"/>
          <a:stretch>
            <a:fillRect/>
          </a:stretch>
        </p:blipFill>
        <p:spPr>
          <a:xfrm>
            <a:off x="838200" y="3641564"/>
            <a:ext cx="10324381" cy="2978877"/>
          </a:xfrm>
          <a:prstGeom prst="rect">
            <a:avLst/>
          </a:prstGeom>
        </p:spPr>
      </p:pic>
    </p:spTree>
    <p:extLst>
      <p:ext uri="{BB962C8B-B14F-4D97-AF65-F5344CB8AC3E}">
        <p14:creationId xmlns:p14="http://schemas.microsoft.com/office/powerpoint/2010/main" val="35449520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AC398-CB39-4AED-B315-6C8EA31E59C7}"/>
              </a:ext>
            </a:extLst>
          </p:cNvPr>
          <p:cNvSpPr>
            <a:spLocks noGrp="1"/>
          </p:cNvSpPr>
          <p:nvPr>
            <p:ph type="title"/>
          </p:nvPr>
        </p:nvSpPr>
        <p:spPr>
          <a:xfrm>
            <a:off x="92279" y="64010"/>
            <a:ext cx="12099721" cy="962534"/>
          </a:xfrm>
        </p:spPr>
        <p:txBody>
          <a:bodyPr/>
          <a:lstStyle/>
          <a:p>
            <a:r>
              <a:rPr lang="en-US" b="1" dirty="0"/>
              <a:t>MNOs: mobile network operators</a:t>
            </a:r>
            <a:endParaRPr lang="en-US" sz="2200" b="1" dirty="0"/>
          </a:p>
        </p:txBody>
      </p:sp>
      <p:sp>
        <p:nvSpPr>
          <p:cNvPr id="3" name="Content Placeholder 2">
            <a:extLst>
              <a:ext uri="{FF2B5EF4-FFF2-40B4-BE49-F238E27FC236}">
                <a16:creationId xmlns:a16="http://schemas.microsoft.com/office/drawing/2014/main" id="{117C2A91-C22B-4A65-8C4A-BB978E5427B2}"/>
              </a:ext>
            </a:extLst>
          </p:cNvPr>
          <p:cNvSpPr>
            <a:spLocks noGrp="1"/>
          </p:cNvSpPr>
          <p:nvPr>
            <p:ph idx="1"/>
          </p:nvPr>
        </p:nvSpPr>
        <p:spPr>
          <a:xfrm>
            <a:off x="92279" y="690113"/>
            <a:ext cx="12007442" cy="6103879"/>
          </a:xfrm>
        </p:spPr>
        <p:txBody>
          <a:bodyPr>
            <a:noAutofit/>
          </a:bodyPr>
          <a:lstStyle/>
          <a:p>
            <a:pPr marL="0" indent="0">
              <a:buNone/>
            </a:pPr>
            <a:endParaRPr lang="en-US" sz="2200" dirty="0">
              <a:effectLst/>
              <a:latin typeface="+mj-lt"/>
              <a:ea typeface="Times New Roman" panose="02020603050405020304" pitchFamily="18" charset="0"/>
            </a:endParaRPr>
          </a:p>
          <a:p>
            <a:r>
              <a:rPr lang="en-US" sz="2200" dirty="0">
                <a:effectLst/>
                <a:latin typeface="+mj-lt"/>
                <a:ea typeface="Times New Roman" panose="02020603050405020304" pitchFamily="18" charset="0"/>
              </a:rPr>
              <a:t>the degree to which individuals wish to hold cash and the degree to which customers wish to hold demand deposits in banks can </a:t>
            </a:r>
            <a:r>
              <a:rPr lang="en-US" sz="2200" dirty="0">
                <a:effectLst/>
                <a:highlight>
                  <a:srgbClr val="FFFF00"/>
                </a:highlight>
                <a:latin typeface="+mj-lt"/>
                <a:ea typeface="Times New Roman" panose="02020603050405020304" pitchFamily="18" charset="0"/>
              </a:rPr>
              <a:t>change the monetary base of the central bank </a:t>
            </a:r>
          </a:p>
          <a:p>
            <a:endParaRPr lang="en-US" sz="2200" dirty="0">
              <a:latin typeface="+mj-lt"/>
            </a:endParaRPr>
          </a:p>
          <a:p>
            <a:r>
              <a:rPr lang="en-US" sz="2200" dirty="0">
                <a:latin typeface="+mj-lt"/>
                <a:ea typeface="Times New Roman" panose="02020603050405020304" pitchFamily="18" charset="0"/>
              </a:rPr>
              <a:t>If there is demand for other</a:t>
            </a:r>
            <a:r>
              <a:rPr lang="en-US" sz="2200" dirty="0">
                <a:effectLst/>
                <a:latin typeface="+mj-lt"/>
                <a:ea typeface="Times New Roman" panose="02020603050405020304" pitchFamily="18" charset="0"/>
              </a:rPr>
              <a:t> assets such as treasury bonds </a:t>
            </a:r>
            <a:r>
              <a:rPr lang="en-US" sz="2200" dirty="0">
                <a:latin typeface="+mj-lt"/>
                <a:ea typeface="Times New Roman" panose="02020603050405020304" pitchFamily="18" charset="0"/>
              </a:rPr>
              <a:t>(relative to deposits)</a:t>
            </a:r>
            <a:r>
              <a:rPr lang="en-US" sz="2200" dirty="0">
                <a:effectLst/>
                <a:latin typeface="+mj-lt"/>
                <a:ea typeface="Times New Roman" panose="02020603050405020304" pitchFamily="18" charset="0"/>
              </a:rPr>
              <a:t>, then it weakens the supply of credit from the banking system as these “</a:t>
            </a:r>
            <a:r>
              <a:rPr lang="en-US" sz="2200" b="1" dirty="0">
                <a:effectLst/>
                <a:highlight>
                  <a:srgbClr val="FFFF00"/>
                </a:highlight>
                <a:latin typeface="+mj-lt"/>
                <a:ea typeface="Times New Roman" panose="02020603050405020304" pitchFamily="18" charset="0"/>
              </a:rPr>
              <a:t>extra balances with MNOs</a:t>
            </a:r>
            <a:r>
              <a:rPr lang="en-US" sz="2200" dirty="0">
                <a:effectLst/>
                <a:latin typeface="+mj-lt"/>
                <a:ea typeface="Times New Roman" panose="02020603050405020304" pitchFamily="18" charset="0"/>
              </a:rPr>
              <a:t>” do not have to go to the banking system</a:t>
            </a:r>
          </a:p>
          <a:p>
            <a:endParaRPr lang="en-US" sz="2200" dirty="0">
              <a:effectLst/>
              <a:latin typeface="+mj-lt"/>
              <a:ea typeface="Times New Roman" panose="02020603050405020304" pitchFamily="18" charset="0"/>
            </a:endParaRPr>
          </a:p>
          <a:p>
            <a:r>
              <a:rPr lang="en-US" sz="2200" dirty="0">
                <a:effectLst/>
                <a:latin typeface="+mj-lt"/>
                <a:ea typeface="Times New Roman" panose="02020603050405020304" pitchFamily="18" charset="0"/>
              </a:rPr>
              <a:t>For this reason, </a:t>
            </a:r>
            <a:r>
              <a:rPr lang="en-US" sz="2200" dirty="0">
                <a:effectLst/>
                <a:highlight>
                  <a:srgbClr val="FFFF00"/>
                </a:highlight>
                <a:latin typeface="+mj-lt"/>
                <a:ea typeface="Times New Roman" panose="02020603050405020304" pitchFamily="18" charset="0"/>
              </a:rPr>
              <a:t>the mobile operator has no need to hold all its balances in a low interest demand deposit.</a:t>
            </a:r>
            <a:r>
              <a:rPr lang="en-US" sz="2200" dirty="0">
                <a:effectLst/>
                <a:latin typeface="+mj-lt"/>
                <a:ea typeface="Times New Roman" panose="02020603050405020304" pitchFamily="18" charset="0"/>
              </a:rPr>
              <a:t> It could, instead choose to invest in long term financial assets </a:t>
            </a:r>
            <a:r>
              <a:rPr lang="en-US" sz="2200" dirty="0">
                <a:solidFill>
                  <a:srgbClr val="FF0000"/>
                </a:solidFill>
                <a:effectLst/>
                <a:latin typeface="+mj-lt"/>
                <a:ea typeface="Times New Roman" panose="02020603050405020304" pitchFamily="18" charset="0"/>
              </a:rPr>
              <a:t>outside the banking system entirely. </a:t>
            </a:r>
            <a:r>
              <a:rPr lang="en-US" sz="2200" dirty="0">
                <a:effectLst/>
                <a:latin typeface="+mj-lt"/>
                <a:ea typeface="Times New Roman" panose="02020603050405020304" pitchFamily="18" charset="0"/>
              </a:rPr>
              <a:t>[ Kenya model vs other models (C Asia or Tanzania or Maldives)]</a:t>
            </a:r>
          </a:p>
          <a:p>
            <a:endParaRPr lang="en-US" sz="2200" dirty="0">
              <a:effectLst/>
              <a:latin typeface="+mj-lt"/>
              <a:ea typeface="Times New Roman" panose="02020603050405020304" pitchFamily="18" charset="0"/>
            </a:endParaRPr>
          </a:p>
          <a:p>
            <a:r>
              <a:rPr lang="en-US" sz="2200" dirty="0"/>
              <a:t>For countries targeting money aggregates (not inflation targeting), money metrics are important to understand; digital money can change M2 and M0. Even for inflation target countries, if base money declines, monetary transmission may weak</a:t>
            </a:r>
            <a:endParaRPr lang="en-US" sz="2200" dirty="0">
              <a:effectLst/>
              <a:latin typeface="+mj-lt"/>
              <a:ea typeface="Times New Roman" panose="02020603050405020304" pitchFamily="18" charset="0"/>
            </a:endParaRPr>
          </a:p>
          <a:p>
            <a:endParaRPr lang="en-US" sz="2200" dirty="0">
              <a:effectLst/>
              <a:latin typeface="+mj-lt"/>
              <a:ea typeface="Times New Roman" panose="02020603050405020304" pitchFamily="18" charset="0"/>
            </a:endParaRPr>
          </a:p>
          <a:p>
            <a:pPr marL="0" indent="0">
              <a:buNone/>
            </a:pPr>
            <a:endParaRPr lang="en-US" sz="2200" dirty="0">
              <a:latin typeface="Arial" panose="020B0604020202020204" pitchFamily="34" charset="0"/>
            </a:endParaRPr>
          </a:p>
          <a:p>
            <a:pPr marL="0" indent="0">
              <a:buNone/>
            </a:pPr>
            <a:r>
              <a:rPr lang="en-US" sz="1300" dirty="0">
                <a:solidFill>
                  <a:srgbClr val="C00000"/>
                </a:solidFill>
                <a:effectLst/>
                <a:latin typeface="Arial" panose="020B0604020202020204" pitchFamily="34" charset="0"/>
                <a:ea typeface="Times New Roman" panose="02020603050405020304" pitchFamily="18" charset="0"/>
              </a:rPr>
              <a:t>* the mobile operator lacks the liquidity needed to honor the total demands of all customers </a:t>
            </a:r>
            <a:r>
              <a:rPr lang="en-US" sz="1300" dirty="0">
                <a:solidFill>
                  <a:srgbClr val="C00000"/>
                </a:solidFill>
                <a:effectLst/>
                <a:highlight>
                  <a:srgbClr val="FFFF00"/>
                </a:highlight>
                <a:latin typeface="Arial" panose="020B0604020202020204" pitchFamily="34" charset="0"/>
                <a:ea typeface="Times New Roman" panose="02020603050405020304" pitchFamily="18" charset="0"/>
              </a:rPr>
              <a:t>should they decide simultaneously </a:t>
            </a:r>
            <a:r>
              <a:rPr lang="en-US" sz="1300" dirty="0">
                <a:solidFill>
                  <a:srgbClr val="C00000"/>
                </a:solidFill>
                <a:effectLst/>
                <a:latin typeface="Arial" panose="020B0604020202020204" pitchFamily="34" charset="0"/>
                <a:ea typeface="Times New Roman" panose="02020603050405020304" pitchFamily="18" charset="0"/>
              </a:rPr>
              <a:t>to use their funds for payments (Diamond/</a:t>
            </a:r>
            <a:r>
              <a:rPr lang="en-US" sz="1300" dirty="0" err="1">
                <a:solidFill>
                  <a:srgbClr val="C00000"/>
                </a:solidFill>
                <a:effectLst/>
                <a:latin typeface="Arial" panose="020B0604020202020204" pitchFamily="34" charset="0"/>
                <a:ea typeface="Times New Roman" panose="02020603050405020304" pitchFamily="18" charset="0"/>
              </a:rPr>
              <a:t>Dybvig</a:t>
            </a:r>
            <a:r>
              <a:rPr lang="en-US" sz="1300" dirty="0">
                <a:solidFill>
                  <a:srgbClr val="C00000"/>
                </a:solidFill>
                <a:effectLst/>
                <a:latin typeface="Arial" panose="020B0604020202020204" pitchFamily="34" charset="0"/>
                <a:ea typeface="Times New Roman" panose="02020603050405020304" pitchFamily="18" charset="0"/>
              </a:rPr>
              <a:t>  model’s “run”)</a:t>
            </a:r>
          </a:p>
          <a:p>
            <a:endParaRPr lang="en-US" sz="2200" dirty="0"/>
          </a:p>
        </p:txBody>
      </p:sp>
    </p:spTree>
    <p:extLst>
      <p:ext uri="{BB962C8B-B14F-4D97-AF65-F5344CB8AC3E}">
        <p14:creationId xmlns:p14="http://schemas.microsoft.com/office/powerpoint/2010/main" val="2356992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BB58A-DE12-4EA5-A8EC-E053BE8BAE71}"/>
              </a:ext>
            </a:extLst>
          </p:cNvPr>
          <p:cNvSpPr>
            <a:spLocks noGrp="1"/>
          </p:cNvSpPr>
          <p:nvPr>
            <p:ph type="title"/>
          </p:nvPr>
        </p:nvSpPr>
        <p:spPr>
          <a:xfrm>
            <a:off x="0" y="365125"/>
            <a:ext cx="12080147" cy="896747"/>
          </a:xfrm>
        </p:spPr>
        <p:txBody>
          <a:bodyPr>
            <a:noAutofit/>
          </a:bodyPr>
          <a:lstStyle/>
          <a:p>
            <a:r>
              <a:rPr lang="en-US" sz="3200" b="1" dirty="0">
                <a:effectLst/>
                <a:latin typeface="Arial" panose="020B0604020202020204" pitchFamily="34" charset="0"/>
                <a:ea typeface="Times New Roman" panose="02020603050405020304" pitchFamily="18" charset="0"/>
              </a:rPr>
              <a:t>Liquidity </a:t>
            </a:r>
            <a:r>
              <a:rPr lang="en-US" sz="3200" b="1" dirty="0">
                <a:effectLst/>
                <a:highlight>
                  <a:srgbClr val="FFFF00"/>
                </a:highlight>
                <a:latin typeface="Arial" panose="020B0604020202020204" pitchFamily="34" charset="0"/>
                <a:ea typeface="Times New Roman" panose="02020603050405020304" pitchFamily="18" charset="0"/>
              </a:rPr>
              <a:t>outside the monetary base </a:t>
            </a:r>
            <a:r>
              <a:rPr lang="en-US" sz="3200" b="1" dirty="0">
                <a:effectLst/>
                <a:latin typeface="Arial" panose="020B0604020202020204" pitchFamily="34" charset="0"/>
                <a:ea typeface="Times New Roman" panose="02020603050405020304" pitchFamily="18" charset="0"/>
              </a:rPr>
              <a:t>is important to recognize</a:t>
            </a:r>
            <a:endParaRPr lang="en-US" sz="3200" b="1" dirty="0"/>
          </a:p>
        </p:txBody>
      </p:sp>
      <p:sp>
        <p:nvSpPr>
          <p:cNvPr id="3" name="Content Placeholder 2">
            <a:extLst>
              <a:ext uri="{FF2B5EF4-FFF2-40B4-BE49-F238E27FC236}">
                <a16:creationId xmlns:a16="http://schemas.microsoft.com/office/drawing/2014/main" id="{80555492-3400-47A9-AC2A-B41F0F5DAC03}"/>
              </a:ext>
            </a:extLst>
          </p:cNvPr>
          <p:cNvSpPr>
            <a:spLocks noGrp="1"/>
          </p:cNvSpPr>
          <p:nvPr>
            <p:ph idx="1"/>
          </p:nvPr>
        </p:nvSpPr>
        <p:spPr>
          <a:xfrm>
            <a:off x="151003" y="1155940"/>
            <a:ext cx="11929144" cy="5948948"/>
          </a:xfrm>
        </p:spPr>
        <p:txBody>
          <a:bodyPr>
            <a:normAutofit/>
          </a:bodyPr>
          <a:lstStyle/>
          <a:p>
            <a:pPr marL="0" indent="0">
              <a:buNone/>
            </a:pPr>
            <a:endParaRPr lang="en-US" sz="2400" dirty="0"/>
          </a:p>
          <a:p>
            <a:r>
              <a:rPr lang="en-US" sz="2400" dirty="0">
                <a:effectLst/>
                <a:latin typeface="Arial" panose="020B0604020202020204" pitchFamily="34" charset="0"/>
                <a:ea typeface="Times New Roman" panose="02020603050405020304" pitchFamily="18" charset="0"/>
              </a:rPr>
              <a:t>However, many </a:t>
            </a:r>
            <a:r>
              <a:rPr lang="en-US" sz="2400" dirty="0">
                <a:effectLst/>
                <a:highlight>
                  <a:srgbClr val="FFFF00"/>
                </a:highlight>
                <a:latin typeface="Arial" panose="020B0604020202020204" pitchFamily="34" charset="0"/>
                <a:ea typeface="Times New Roman" panose="02020603050405020304" pitchFamily="18" charset="0"/>
              </a:rPr>
              <a:t>remittances are via phone account payments systems and the cross-border flows are sizable and increasing. </a:t>
            </a:r>
            <a:r>
              <a:rPr lang="en-US" sz="2400" dirty="0">
                <a:highlight>
                  <a:srgbClr val="FFFF00"/>
                </a:highlight>
                <a:latin typeface="Arial" panose="020B0604020202020204" pitchFamily="34" charset="0"/>
                <a:ea typeface="Times New Roman" panose="02020603050405020304" pitchFamily="18" charset="0"/>
              </a:rPr>
              <a:t> </a:t>
            </a:r>
            <a:endParaRPr lang="en-US" sz="2400" dirty="0">
              <a:effectLst/>
              <a:highlight>
                <a:srgbClr val="FFFF00"/>
              </a:highlight>
              <a:latin typeface="Arial" panose="020B0604020202020204" pitchFamily="34" charset="0"/>
              <a:ea typeface="Times New Roman" panose="02020603050405020304" pitchFamily="18" charset="0"/>
            </a:endParaRPr>
          </a:p>
          <a:p>
            <a:endParaRPr lang="en-US" sz="2400" dirty="0">
              <a:latin typeface="Arial" panose="020B0604020202020204" pitchFamily="34" charset="0"/>
              <a:ea typeface="Times New Roman" panose="02020603050405020304" pitchFamily="18" charset="0"/>
            </a:endParaRPr>
          </a:p>
          <a:p>
            <a:r>
              <a:rPr lang="en-US" sz="2400" dirty="0">
                <a:effectLst/>
                <a:latin typeface="Arial" panose="020B0604020202020204" pitchFamily="34" charset="0"/>
                <a:ea typeface="Times New Roman" panose="02020603050405020304" pitchFamily="18" charset="0"/>
              </a:rPr>
              <a:t>it therefore becomes important to understand the extent to which these services can currently (or have the potential) to be used to make international remittances </a:t>
            </a:r>
            <a:r>
              <a:rPr lang="en-US" sz="2400" dirty="0">
                <a:effectLst/>
                <a:highlight>
                  <a:srgbClr val="FFFF00"/>
                </a:highlight>
                <a:latin typeface="Arial" panose="020B0604020202020204" pitchFamily="34" charset="0"/>
                <a:ea typeface="Times New Roman" panose="02020603050405020304" pitchFamily="18" charset="0"/>
              </a:rPr>
              <a:t>outside of the banking system; </a:t>
            </a:r>
          </a:p>
          <a:p>
            <a:endParaRPr lang="en-US" sz="2400" dirty="0">
              <a:highlight>
                <a:srgbClr val="FFFF00"/>
              </a:highlight>
              <a:latin typeface="Arial" panose="020B0604020202020204" pitchFamily="34" charset="0"/>
              <a:ea typeface="Times New Roman" panose="02020603050405020304" pitchFamily="18" charset="0"/>
              <a:cs typeface="Arial" panose="020B0604020202020204" pitchFamily="34" charset="0"/>
            </a:endParaRPr>
          </a:p>
          <a:p>
            <a:r>
              <a:rPr lang="en-US" sz="2400" dirty="0">
                <a:effectLst/>
                <a:latin typeface="Arial" panose="020B0604020202020204" pitchFamily="34" charset="0"/>
                <a:ea typeface="Times New Roman" panose="02020603050405020304" pitchFamily="18" charset="0"/>
                <a:cs typeface="Arial" panose="020B0604020202020204" pitchFamily="34" charset="0"/>
              </a:rPr>
              <a:t>For example, in </a:t>
            </a:r>
            <a:r>
              <a:rPr lang="en-US" sz="24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Central Asia </a:t>
            </a:r>
            <a:r>
              <a:rPr lang="en-US" sz="2400" dirty="0">
                <a:effectLst/>
                <a:latin typeface="Arial" panose="020B0604020202020204" pitchFamily="34" charset="0"/>
                <a:ea typeface="Times New Roman" panose="02020603050405020304" pitchFamily="18" charset="0"/>
                <a:cs typeface="Arial" panose="020B0604020202020204" pitchFamily="34" charset="0"/>
              </a:rPr>
              <a:t>and Caucasus region—Russia in particular exercises stronger controls on access to SIM cards than countries that receive remittances (e.g., Armenia, Tajikistan and Kyrgyz Republic) from Russia.</a:t>
            </a:r>
            <a:r>
              <a:rPr lang="en-US" sz="2400" dirty="0">
                <a:latin typeface="Arial" panose="020B0604020202020204" pitchFamily="34" charset="0"/>
                <a:ea typeface="Times New Roman" panose="02020603050405020304" pitchFamily="18" charset="0"/>
                <a:cs typeface="Times New Roman" panose="02020603050405020304" pitchFamily="18" charset="0"/>
              </a:rPr>
              <a:t>  [</a:t>
            </a:r>
            <a:r>
              <a:rPr lang="en-US" sz="2400" dirty="0">
                <a:effectLst/>
                <a:latin typeface="Arial" panose="020B0604020202020204" pitchFamily="34" charset="0"/>
                <a:ea typeface="Times New Roman" panose="02020603050405020304" pitchFamily="18" charset="0"/>
              </a:rPr>
              <a:t>Russia in particular exercises stronger controls on access to SIM cards than countries that receive remittances (e.g., Armenia, Tajikistan and Kyrgyz Republic) from Russia.]</a:t>
            </a:r>
          </a:p>
          <a:p>
            <a:endParaRPr lang="en-US" sz="2400" dirty="0"/>
          </a:p>
        </p:txBody>
      </p:sp>
    </p:spTree>
    <p:extLst>
      <p:ext uri="{BB962C8B-B14F-4D97-AF65-F5344CB8AC3E}">
        <p14:creationId xmlns:p14="http://schemas.microsoft.com/office/powerpoint/2010/main" val="149684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DB091-9FE2-4B0C-B2A3-9EBE0D415E31}"/>
              </a:ext>
            </a:extLst>
          </p:cNvPr>
          <p:cNvSpPr>
            <a:spLocks noGrp="1"/>
          </p:cNvSpPr>
          <p:nvPr>
            <p:ph type="title"/>
          </p:nvPr>
        </p:nvSpPr>
        <p:spPr>
          <a:xfrm>
            <a:off x="838200" y="0"/>
            <a:ext cx="10515600" cy="777240"/>
          </a:xfrm>
        </p:spPr>
        <p:txBody>
          <a:bodyPr>
            <a:normAutofit/>
          </a:bodyPr>
          <a:lstStyle/>
          <a:p>
            <a:r>
              <a:rPr lang="en-US" b="1" dirty="0"/>
              <a:t>Summary:</a:t>
            </a:r>
          </a:p>
        </p:txBody>
      </p:sp>
      <p:sp>
        <p:nvSpPr>
          <p:cNvPr id="3" name="Content Placeholder 2">
            <a:extLst>
              <a:ext uri="{FF2B5EF4-FFF2-40B4-BE49-F238E27FC236}">
                <a16:creationId xmlns:a16="http://schemas.microsoft.com/office/drawing/2014/main" id="{A72B0ECB-903C-45E0-8979-150F426F15BB}"/>
              </a:ext>
            </a:extLst>
          </p:cNvPr>
          <p:cNvSpPr>
            <a:spLocks noGrp="1"/>
          </p:cNvSpPr>
          <p:nvPr>
            <p:ph idx="1"/>
          </p:nvPr>
        </p:nvSpPr>
        <p:spPr>
          <a:xfrm>
            <a:off x="82297" y="957532"/>
            <a:ext cx="12109704" cy="6049324"/>
          </a:xfrm>
        </p:spPr>
        <p:txBody>
          <a:bodyPr>
            <a:noAutofit/>
          </a:bodyPr>
          <a:lstStyle/>
          <a:p>
            <a:r>
              <a:rPr lang="en-US" sz="2200" dirty="0">
                <a:effectLst/>
                <a:latin typeface="Arial" panose="020B0604020202020204" pitchFamily="34" charset="0"/>
                <a:ea typeface="Times New Roman" panose="02020603050405020304" pitchFamily="18" charset="0"/>
              </a:rPr>
              <a:t>an unprecedented change in the </a:t>
            </a:r>
            <a:r>
              <a:rPr lang="en-US" sz="2200" b="1" dirty="0">
                <a:effectLst/>
                <a:latin typeface="Arial" panose="020B0604020202020204" pitchFamily="34" charset="0"/>
                <a:ea typeface="Times New Roman" panose="02020603050405020304" pitchFamily="18" charset="0"/>
              </a:rPr>
              <a:t>retail and wholesale payments system is taking place-- </a:t>
            </a:r>
            <a:r>
              <a:rPr lang="en-US" sz="2200" dirty="0">
                <a:effectLst/>
                <a:latin typeface="Arial" panose="020B0604020202020204" pitchFamily="34" charset="0"/>
                <a:ea typeface="Times New Roman" panose="02020603050405020304" pitchFamily="18" charset="0"/>
              </a:rPr>
              <a:t>including CBDC, </a:t>
            </a:r>
            <a:r>
              <a:rPr lang="en-US" sz="2200" dirty="0" err="1">
                <a:effectLst/>
                <a:latin typeface="Arial" panose="020B0604020202020204" pitchFamily="34" charset="0"/>
                <a:ea typeface="Times New Roman" panose="02020603050405020304" pitchFamily="18" charset="0"/>
              </a:rPr>
              <a:t>stablecoins</a:t>
            </a:r>
            <a:r>
              <a:rPr lang="en-US" sz="2200" dirty="0">
                <a:effectLst/>
                <a:latin typeface="Arial" panose="020B0604020202020204" pitchFamily="34" charset="0"/>
                <a:ea typeface="Times New Roman" panose="02020603050405020304" pitchFamily="18" charset="0"/>
              </a:rPr>
              <a:t>, mobile phone networks/payment service providers (PSPs ) etc.</a:t>
            </a:r>
          </a:p>
          <a:p>
            <a:pPr marL="0" indent="0">
              <a:buNone/>
            </a:pPr>
            <a:endParaRPr lang="en-US" sz="2200" dirty="0">
              <a:effectLst/>
              <a:latin typeface="Arial" panose="020B0604020202020204" pitchFamily="34" charset="0"/>
              <a:ea typeface="Times New Roman" panose="02020603050405020304" pitchFamily="18" charset="0"/>
            </a:endParaRPr>
          </a:p>
          <a:p>
            <a:r>
              <a:rPr lang="en-US" sz="2200" dirty="0">
                <a:latin typeface="Arial" panose="020B0604020202020204" pitchFamily="34" charset="0"/>
                <a:ea typeface="Times New Roman" panose="02020603050405020304" pitchFamily="18" charset="0"/>
              </a:rPr>
              <a:t>Will </a:t>
            </a:r>
            <a:r>
              <a:rPr lang="en-US" sz="2200" b="1" dirty="0">
                <a:effectLst/>
                <a:latin typeface="Arial" panose="020B0604020202020204" pitchFamily="34" charset="0"/>
                <a:ea typeface="Times New Roman" panose="02020603050405020304" pitchFamily="18" charset="0"/>
              </a:rPr>
              <a:t>digital money will change monetary policy and central bank operations</a:t>
            </a:r>
            <a:r>
              <a:rPr lang="en-US" sz="2200" dirty="0">
                <a:effectLst/>
                <a:latin typeface="Arial" panose="020B0604020202020204" pitchFamily="34" charset="0"/>
                <a:ea typeface="Times New Roman" panose="02020603050405020304" pitchFamily="18" charset="0"/>
              </a:rPr>
              <a:t>. </a:t>
            </a:r>
          </a:p>
          <a:p>
            <a:endParaRPr lang="en-US" sz="2200" dirty="0">
              <a:latin typeface="Arial" panose="020B0604020202020204" pitchFamily="34" charset="0"/>
              <a:ea typeface="Times New Roman" panose="02020603050405020304" pitchFamily="18" charset="0"/>
            </a:endParaRPr>
          </a:p>
          <a:p>
            <a:r>
              <a:rPr lang="en-US" sz="2200" dirty="0">
                <a:effectLst/>
                <a:latin typeface="Arial" panose="020B0604020202020204" pitchFamily="34" charset="0"/>
                <a:ea typeface="Times New Roman" panose="02020603050405020304" pitchFamily="18" charset="0"/>
              </a:rPr>
              <a:t>We argue that </a:t>
            </a:r>
            <a:r>
              <a:rPr lang="en-US" sz="2200" b="1" dirty="0">
                <a:effectLst/>
                <a:latin typeface="Arial" panose="020B0604020202020204" pitchFamily="34" charset="0"/>
                <a:ea typeface="Times New Roman" panose="02020603050405020304" pitchFamily="18" charset="0"/>
              </a:rPr>
              <a:t>new policy instruments </a:t>
            </a:r>
            <a:r>
              <a:rPr lang="en-US" sz="2200" dirty="0">
                <a:effectLst/>
                <a:latin typeface="Arial" panose="020B0604020202020204" pitchFamily="34" charset="0"/>
                <a:ea typeface="Times New Roman" panose="02020603050405020304" pitchFamily="18" charset="0"/>
              </a:rPr>
              <a:t>make sense </a:t>
            </a:r>
            <a:r>
              <a:rPr lang="en-US" sz="2200" u="sng" dirty="0">
                <a:effectLst/>
                <a:latin typeface="Arial" panose="020B0604020202020204" pitchFamily="34" charset="0"/>
                <a:ea typeface="Times New Roman" panose="02020603050405020304" pitchFamily="18" charset="0"/>
              </a:rPr>
              <a:t>only to the extent </a:t>
            </a:r>
            <a:r>
              <a:rPr lang="en-US" sz="2200" dirty="0">
                <a:effectLst/>
                <a:latin typeface="Arial" panose="020B0604020202020204" pitchFamily="34" charset="0"/>
                <a:ea typeface="Times New Roman" panose="02020603050405020304" pitchFamily="18" charset="0"/>
              </a:rPr>
              <a:t>that there is limited substitutability between the various payment sectors. </a:t>
            </a:r>
          </a:p>
          <a:p>
            <a:endParaRPr lang="en-US" sz="2200" dirty="0">
              <a:latin typeface="Arial" panose="020B0604020202020204" pitchFamily="34" charset="0"/>
              <a:ea typeface="Times New Roman" panose="02020603050405020304" pitchFamily="18" charset="0"/>
            </a:endParaRPr>
          </a:p>
          <a:p>
            <a:r>
              <a:rPr lang="en-US" sz="2200" dirty="0">
                <a:effectLst/>
                <a:latin typeface="Arial" panose="020B0604020202020204" pitchFamily="34" charset="0"/>
                <a:ea typeface="Times New Roman" panose="02020603050405020304" pitchFamily="18" charset="0"/>
              </a:rPr>
              <a:t>We analyze trends in </a:t>
            </a:r>
            <a:r>
              <a:rPr lang="en-US" sz="2200" b="1" dirty="0">
                <a:effectLst/>
                <a:latin typeface="Arial" panose="020B0604020202020204" pitchFamily="34" charset="0"/>
                <a:ea typeface="Times New Roman" panose="02020603050405020304" pitchFamily="18" charset="0"/>
              </a:rPr>
              <a:t>currency-in-circulation; </a:t>
            </a:r>
            <a:r>
              <a:rPr lang="en-US" sz="2200" dirty="0">
                <a:effectLst/>
                <a:latin typeface="Arial" panose="020B0604020202020204" pitchFamily="34" charset="0"/>
                <a:ea typeface="Times New Roman" panose="02020603050405020304" pitchFamily="18" charset="0"/>
              </a:rPr>
              <a:t>how it may impact central bank’s </a:t>
            </a:r>
            <a:r>
              <a:rPr lang="en-US" sz="2200" b="1" dirty="0">
                <a:effectLst/>
                <a:latin typeface="Arial" panose="020B0604020202020204" pitchFamily="34" charset="0"/>
                <a:ea typeface="Times New Roman" panose="02020603050405020304" pitchFamily="18" charset="0"/>
              </a:rPr>
              <a:t>seigniorage, monetary base (M0)</a:t>
            </a:r>
            <a:r>
              <a:rPr lang="en-US" sz="2200" dirty="0">
                <a:effectLst/>
                <a:latin typeface="Arial" panose="020B0604020202020204" pitchFamily="34" charset="0"/>
                <a:ea typeface="Times New Roman" panose="02020603050405020304" pitchFamily="18" charset="0"/>
              </a:rPr>
              <a:t>, and </a:t>
            </a:r>
            <a:r>
              <a:rPr lang="en-US" sz="2200" b="1" dirty="0">
                <a:effectLst/>
                <a:latin typeface="Arial" panose="020B0604020202020204" pitchFamily="34" charset="0"/>
                <a:ea typeface="Times New Roman" panose="02020603050405020304" pitchFamily="18" charset="0"/>
              </a:rPr>
              <a:t>transactional velocity of digital money if M0 declines</a:t>
            </a:r>
          </a:p>
          <a:p>
            <a:endParaRPr lang="en-US" sz="2200" dirty="0">
              <a:effectLst/>
              <a:latin typeface="Arial" panose="020B0604020202020204" pitchFamily="34" charset="0"/>
              <a:ea typeface="Times New Roman" panose="02020603050405020304" pitchFamily="18" charset="0"/>
            </a:endParaRPr>
          </a:p>
          <a:p>
            <a:r>
              <a:rPr lang="en-US" sz="2200" b="1" dirty="0">
                <a:effectLst/>
                <a:latin typeface="Arial" panose="020B0604020202020204" pitchFamily="34" charset="0"/>
                <a:ea typeface="Times New Roman" panose="02020603050405020304" pitchFamily="18" charset="0"/>
              </a:rPr>
              <a:t>Liquidity outside the monetary base </a:t>
            </a:r>
            <a:r>
              <a:rPr lang="en-US" sz="2200" dirty="0">
                <a:effectLst/>
                <a:latin typeface="Arial" panose="020B0604020202020204" pitchFamily="34" charset="0"/>
                <a:ea typeface="Times New Roman" panose="02020603050405020304" pitchFamily="18" charset="0"/>
              </a:rPr>
              <a:t>will also be important to understand: e.g., MNOs (mobile network operators).</a:t>
            </a:r>
            <a:endParaRPr lang="en-US" sz="2200" dirty="0"/>
          </a:p>
        </p:txBody>
      </p:sp>
    </p:spTree>
    <p:extLst>
      <p:ext uri="{BB962C8B-B14F-4D97-AF65-F5344CB8AC3E}">
        <p14:creationId xmlns:p14="http://schemas.microsoft.com/office/powerpoint/2010/main" val="889000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06A96-2AF4-4DE2-A4D7-DC4935BECA91}"/>
              </a:ext>
            </a:extLst>
          </p:cNvPr>
          <p:cNvSpPr>
            <a:spLocks noGrp="1"/>
          </p:cNvSpPr>
          <p:nvPr>
            <p:ph type="title"/>
          </p:nvPr>
        </p:nvSpPr>
        <p:spPr>
          <a:xfrm>
            <a:off x="838200" y="1"/>
            <a:ext cx="10515600" cy="1690688"/>
          </a:xfrm>
        </p:spPr>
        <p:txBody>
          <a:bodyPr/>
          <a:lstStyle/>
          <a:p>
            <a:r>
              <a:rPr lang="en-US" sz="4400" b="1" kern="1400" dirty="0">
                <a:effectLst/>
                <a:latin typeface="Times New Roman" panose="02020603050405020304" pitchFamily="18" charset="0"/>
              </a:rPr>
              <a:t>Base Money Issues: M0 or Not</a:t>
            </a:r>
            <a:br>
              <a:rPr lang="en-US" sz="4400" b="1" kern="1400" dirty="0">
                <a:solidFill>
                  <a:srgbClr val="A8A8A8"/>
                </a:solidFill>
                <a:effectLst/>
                <a:latin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ECBB6D57-4259-4B09-9ADF-F6069E6BD7DD}"/>
              </a:ext>
            </a:extLst>
          </p:cNvPr>
          <p:cNvSpPr>
            <a:spLocks noGrp="1"/>
          </p:cNvSpPr>
          <p:nvPr>
            <p:ph idx="1"/>
          </p:nvPr>
        </p:nvSpPr>
        <p:spPr>
          <a:xfrm>
            <a:off x="163902" y="987552"/>
            <a:ext cx="11895826" cy="5741051"/>
          </a:xfrm>
        </p:spPr>
        <p:txBody>
          <a:bodyPr>
            <a:normAutofit fontScale="85000" lnSpcReduction="20000"/>
          </a:bodyPr>
          <a:lstStyle/>
          <a:p>
            <a:pPr marL="0" marR="0">
              <a:lnSpc>
                <a:spcPct val="125000"/>
              </a:lnSpc>
              <a:spcBef>
                <a:spcPts val="0"/>
              </a:spcBef>
              <a:spcAft>
                <a:spcPts val="1200"/>
              </a:spcAft>
            </a:pP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Any</a:t>
            </a:r>
            <a:r>
              <a:rPr lang="en-US" sz="2600" dirty="0">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 CBDC would coexist with other forms of money (so not an exclusively M0 world). </a:t>
            </a:r>
          </a:p>
          <a:p>
            <a:pPr marL="0" marR="0">
              <a:lnSpc>
                <a:spcPct val="125000"/>
              </a:lnSpc>
              <a:spcBef>
                <a:spcPts val="0"/>
              </a:spcBef>
              <a:spcAft>
                <a:spcPts val="1200"/>
              </a:spcAft>
            </a:pPr>
            <a:endParaRPr lang="en-US" sz="2600" dirty="0">
              <a:solidFill>
                <a:srgbClr val="212121"/>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25000"/>
              </a:lnSpc>
              <a:spcBef>
                <a:spcPts val="0"/>
              </a:spcBef>
              <a:spcAft>
                <a:spcPts val="1200"/>
              </a:spcAft>
            </a:pPr>
            <a:r>
              <a:rPr lang="en-US" sz="2600" dirty="0">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The question is what is the liability structure even if being distributed by banks (or nonbanks). </a:t>
            </a:r>
          </a:p>
          <a:p>
            <a:pPr>
              <a:lnSpc>
                <a:spcPct val="125000"/>
              </a:lnSpc>
              <a:spcBef>
                <a:spcPts val="0"/>
              </a:spcBef>
              <a:spcAft>
                <a:spcPts val="1200"/>
              </a:spcAft>
            </a:pPr>
            <a:endParaRPr lang="en-US" sz="2600" dirty="0">
              <a:solidFill>
                <a:srgbClr val="212121"/>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25000"/>
              </a:lnSpc>
              <a:spcBef>
                <a:spcPts val="0"/>
              </a:spcBef>
              <a:spcAft>
                <a:spcPts val="1200"/>
              </a:spcAft>
            </a:pPr>
            <a:r>
              <a:rPr lang="en-US" sz="2600" dirty="0">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One state of the world is where someone would have a traditional or bank tokenized deposits (M1), and some balances as CBDC (M0). Or the bank holds all the M0 (like they do with reserves today) and use that to offer tokenized deposits (M1). </a:t>
            </a:r>
          </a:p>
          <a:p>
            <a:pPr>
              <a:lnSpc>
                <a:spcPct val="125000"/>
              </a:lnSpc>
              <a:spcBef>
                <a:spcPts val="0"/>
              </a:spcBef>
              <a:spcAft>
                <a:spcPts val="1200"/>
              </a:spcAft>
            </a:pPr>
            <a:endParaRPr lang="en-US" sz="2600" dirty="0">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25000"/>
              </a:lnSpc>
              <a:spcBef>
                <a:spcPts val="0"/>
              </a:spcBef>
              <a:spcAft>
                <a:spcPts val="1200"/>
              </a:spcAft>
            </a:pPr>
            <a:r>
              <a:rPr lang="en-US" sz="2600" dirty="0">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The value added of a CBDC may lie in the ability to establish a token platform that enables new technologies to do things that cannot be easily done in traditional systems. </a:t>
            </a:r>
            <a:r>
              <a:rPr lang="en-US" sz="2600" dirty="0">
                <a:solidFill>
                  <a:srgbClr val="212121"/>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The distribution model and account of M0, </a:t>
            </a:r>
            <a:r>
              <a:rPr lang="en-US" sz="2600" b="1" dirty="0">
                <a:solidFill>
                  <a:srgbClr val="212121"/>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or outside M0  </a:t>
            </a:r>
            <a:r>
              <a:rPr lang="en-US" sz="2600" dirty="0">
                <a:solidFill>
                  <a:srgbClr val="212121"/>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could look the same (or different) but the platforms may offer alternatives.</a:t>
            </a:r>
            <a:endParaRPr lang="en-US" sz="26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0305752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2F50883-0A86-4660-9E37-5087356EA485}"/>
              </a:ext>
            </a:extLst>
          </p:cNvPr>
          <p:cNvGrpSpPr/>
          <p:nvPr/>
        </p:nvGrpSpPr>
        <p:grpSpPr>
          <a:xfrm>
            <a:off x="319274" y="1104741"/>
            <a:ext cx="5486400" cy="5689584"/>
            <a:chOff x="360132" y="1104741"/>
            <a:chExt cx="5609344" cy="6860880"/>
          </a:xfrm>
        </p:grpSpPr>
        <p:grpSp>
          <p:nvGrpSpPr>
            <p:cNvPr id="30" name="Group 29">
              <a:extLst>
                <a:ext uri="{FF2B5EF4-FFF2-40B4-BE49-F238E27FC236}">
                  <a16:creationId xmlns:a16="http://schemas.microsoft.com/office/drawing/2014/main" id="{1853DC11-61D7-4B62-A760-A83DF2D03E03}"/>
                </a:ext>
              </a:extLst>
            </p:cNvPr>
            <p:cNvGrpSpPr/>
            <p:nvPr/>
          </p:nvGrpSpPr>
          <p:grpSpPr>
            <a:xfrm>
              <a:off x="442327" y="1104741"/>
              <a:ext cx="5490564" cy="4800846"/>
              <a:chOff x="6409267" y="1104741"/>
              <a:chExt cx="5490564" cy="4800846"/>
            </a:xfrm>
          </p:grpSpPr>
          <p:sp>
            <p:nvSpPr>
              <p:cNvPr id="31" name="Rectangle 30">
                <a:extLst>
                  <a:ext uri="{FF2B5EF4-FFF2-40B4-BE49-F238E27FC236}">
                    <a16:creationId xmlns:a16="http://schemas.microsoft.com/office/drawing/2014/main" id="{EC1E90B6-4D64-4BAA-A3F6-57FE455EE9FA}"/>
                  </a:ext>
                </a:extLst>
              </p:cNvPr>
              <p:cNvSpPr/>
              <p:nvPr/>
            </p:nvSpPr>
            <p:spPr>
              <a:xfrm>
                <a:off x="6409267" y="2065107"/>
                <a:ext cx="2743200" cy="3840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High Quality Liquid Collateral</a:t>
                </a:r>
              </a:p>
            </p:txBody>
          </p:sp>
          <p:sp>
            <p:nvSpPr>
              <p:cNvPr id="32" name="Rectangle 31">
                <a:extLst>
                  <a:ext uri="{FF2B5EF4-FFF2-40B4-BE49-F238E27FC236}">
                    <a16:creationId xmlns:a16="http://schemas.microsoft.com/office/drawing/2014/main" id="{E0077959-F297-4C36-83FD-7A15B0BBBC89}"/>
                  </a:ext>
                </a:extLst>
              </p:cNvPr>
              <p:cNvSpPr/>
              <p:nvPr/>
            </p:nvSpPr>
            <p:spPr>
              <a:xfrm>
                <a:off x="9152466" y="2065106"/>
                <a:ext cx="2743200" cy="118872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Currency in Circulation or Banknotes</a:t>
                </a:r>
              </a:p>
            </p:txBody>
          </p:sp>
          <p:sp>
            <p:nvSpPr>
              <p:cNvPr id="33" name="Rectangle 32">
                <a:extLst>
                  <a:ext uri="{FF2B5EF4-FFF2-40B4-BE49-F238E27FC236}">
                    <a16:creationId xmlns:a16="http://schemas.microsoft.com/office/drawing/2014/main" id="{58B3D572-110C-487F-854A-6ACF55D88B3D}"/>
                  </a:ext>
                </a:extLst>
              </p:cNvPr>
              <p:cNvSpPr/>
              <p:nvPr/>
            </p:nvSpPr>
            <p:spPr>
              <a:xfrm>
                <a:off x="9152466" y="3258307"/>
                <a:ext cx="2743200" cy="111225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Required Reserves</a:t>
                </a:r>
              </a:p>
            </p:txBody>
          </p:sp>
          <p:sp>
            <p:nvSpPr>
              <p:cNvPr id="35" name="TextBox 34">
                <a:extLst>
                  <a:ext uri="{FF2B5EF4-FFF2-40B4-BE49-F238E27FC236}">
                    <a16:creationId xmlns:a16="http://schemas.microsoft.com/office/drawing/2014/main" id="{D2007ACF-6320-45B1-9515-AD38F0595CBB}"/>
                  </a:ext>
                </a:extLst>
              </p:cNvPr>
              <p:cNvSpPr txBox="1"/>
              <p:nvPr/>
            </p:nvSpPr>
            <p:spPr>
              <a:xfrm>
                <a:off x="7336884" y="1623855"/>
                <a:ext cx="887966" cy="369332"/>
              </a:xfrm>
              <a:prstGeom prst="rect">
                <a:avLst/>
              </a:prstGeom>
              <a:noFill/>
            </p:spPr>
            <p:txBody>
              <a:bodyPr wrap="square" rtlCol="0">
                <a:spAutoFit/>
              </a:bodyPr>
              <a:lstStyle/>
              <a:p>
                <a:r>
                  <a:rPr lang="en-US" dirty="0">
                    <a:solidFill>
                      <a:schemeClr val="bg1"/>
                    </a:solidFill>
                  </a:rPr>
                  <a:t>Assets</a:t>
                </a:r>
              </a:p>
            </p:txBody>
          </p:sp>
          <p:sp>
            <p:nvSpPr>
              <p:cNvPr id="36" name="TextBox 35">
                <a:extLst>
                  <a:ext uri="{FF2B5EF4-FFF2-40B4-BE49-F238E27FC236}">
                    <a16:creationId xmlns:a16="http://schemas.microsoft.com/office/drawing/2014/main" id="{0D0FF0B5-7C5C-4145-A864-80E18DBC51EB}"/>
                  </a:ext>
                </a:extLst>
              </p:cNvPr>
              <p:cNvSpPr txBox="1"/>
              <p:nvPr/>
            </p:nvSpPr>
            <p:spPr>
              <a:xfrm>
                <a:off x="9946520" y="1623855"/>
                <a:ext cx="1226049" cy="445274"/>
              </a:xfrm>
              <a:prstGeom prst="rect">
                <a:avLst/>
              </a:prstGeom>
              <a:noFill/>
            </p:spPr>
            <p:txBody>
              <a:bodyPr wrap="square" rtlCol="0">
                <a:spAutoFit/>
              </a:bodyPr>
              <a:lstStyle/>
              <a:p>
                <a:r>
                  <a:rPr lang="en-US" dirty="0">
                    <a:solidFill>
                      <a:schemeClr val="bg1"/>
                    </a:solidFill>
                  </a:rPr>
                  <a:t>Liabilities</a:t>
                </a:r>
              </a:p>
            </p:txBody>
          </p:sp>
          <p:cxnSp>
            <p:nvCxnSpPr>
              <p:cNvPr id="37" name="Straight Connector 36">
                <a:extLst>
                  <a:ext uri="{FF2B5EF4-FFF2-40B4-BE49-F238E27FC236}">
                    <a16:creationId xmlns:a16="http://schemas.microsoft.com/office/drawing/2014/main" id="{4763AEB4-E529-471D-BFEE-33E06CBE42E9}"/>
                  </a:ext>
                </a:extLst>
              </p:cNvPr>
              <p:cNvCxnSpPr/>
              <p:nvPr/>
            </p:nvCxnSpPr>
            <p:spPr>
              <a:xfrm>
                <a:off x="6409267" y="1541124"/>
                <a:ext cx="5486400"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6BF5744-0073-47A5-9F5B-DC1E8720E41C}"/>
                  </a:ext>
                </a:extLst>
              </p:cNvPr>
              <p:cNvCxnSpPr/>
              <p:nvPr/>
            </p:nvCxnSpPr>
            <p:spPr>
              <a:xfrm>
                <a:off x="9142193" y="1551398"/>
                <a:ext cx="0" cy="4354189"/>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AF14EEC0-703A-4289-AD2A-820F2ED987B9}"/>
                  </a:ext>
                </a:extLst>
              </p:cNvPr>
              <p:cNvSpPr txBox="1"/>
              <p:nvPr/>
            </p:nvSpPr>
            <p:spPr>
              <a:xfrm>
                <a:off x="6409267" y="1104741"/>
                <a:ext cx="4185761" cy="445274"/>
              </a:xfrm>
              <a:prstGeom prst="rect">
                <a:avLst/>
              </a:prstGeom>
              <a:noFill/>
            </p:spPr>
            <p:txBody>
              <a:bodyPr wrap="none" rtlCol="0">
                <a:spAutoFit/>
              </a:bodyPr>
              <a:lstStyle/>
              <a:p>
                <a:r>
                  <a:rPr lang="en-US" b="1" dirty="0">
                    <a:solidFill>
                      <a:schemeClr val="bg1"/>
                    </a:solidFill>
                  </a:rPr>
                  <a:t>Stylized Central Bank Balance Sheet</a:t>
                </a:r>
              </a:p>
            </p:txBody>
          </p:sp>
          <p:sp>
            <p:nvSpPr>
              <p:cNvPr id="40" name="Rectangle 39">
                <a:extLst>
                  <a:ext uri="{FF2B5EF4-FFF2-40B4-BE49-F238E27FC236}">
                    <a16:creationId xmlns:a16="http://schemas.microsoft.com/office/drawing/2014/main" id="{C715D362-CA5D-49C5-AA91-861D4F20479C}"/>
                  </a:ext>
                </a:extLst>
              </p:cNvPr>
              <p:cNvSpPr/>
              <p:nvPr/>
            </p:nvSpPr>
            <p:spPr>
              <a:xfrm>
                <a:off x="9156631" y="4370561"/>
                <a:ext cx="2743200" cy="110777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Excess Reserves 100</a:t>
                </a:r>
              </a:p>
              <a:p>
                <a:pPr algn="ctr"/>
                <a:r>
                  <a:rPr lang="en-US" b="1" dirty="0">
                    <a:solidFill>
                      <a:srgbClr val="FF0000"/>
                    </a:solidFill>
                  </a:rPr>
                  <a:t>(of which </a:t>
                </a:r>
                <a:r>
                  <a:rPr lang="en-US" b="1" dirty="0" err="1">
                    <a:solidFill>
                      <a:srgbClr val="FF0000"/>
                    </a:solidFill>
                  </a:rPr>
                  <a:t>Stablecoins</a:t>
                </a:r>
                <a:r>
                  <a:rPr lang="en-US" b="1" dirty="0">
                    <a:solidFill>
                      <a:srgbClr val="FF0000"/>
                    </a:solidFill>
                  </a:rPr>
                  <a:t> 10)</a:t>
                </a:r>
              </a:p>
              <a:p>
                <a:pPr algn="ctr"/>
                <a:endParaRPr lang="en-US" dirty="0">
                  <a:solidFill>
                    <a:schemeClr val="bg1"/>
                  </a:solidFill>
                </a:endParaRPr>
              </a:p>
            </p:txBody>
          </p:sp>
        </p:grpSp>
        <p:sp>
          <p:nvSpPr>
            <p:cNvPr id="3" name="TextBox 2">
              <a:extLst>
                <a:ext uri="{FF2B5EF4-FFF2-40B4-BE49-F238E27FC236}">
                  <a16:creationId xmlns:a16="http://schemas.microsoft.com/office/drawing/2014/main" id="{62BBAE50-CD81-4AAC-B367-E6E38A84E0FC}"/>
                </a:ext>
              </a:extLst>
            </p:cNvPr>
            <p:cNvSpPr txBox="1"/>
            <p:nvPr/>
          </p:nvSpPr>
          <p:spPr>
            <a:xfrm>
              <a:off x="360132" y="5998592"/>
              <a:ext cx="5609344" cy="1967029"/>
            </a:xfrm>
            <a:prstGeom prst="rect">
              <a:avLst/>
            </a:prstGeom>
            <a:noFill/>
          </p:spPr>
          <p:txBody>
            <a:bodyPr wrap="square" rtlCol="0">
              <a:spAutoFit/>
            </a:bodyPr>
            <a:lstStyle/>
            <a:p>
              <a:r>
                <a:rPr lang="en-US" sz="2000" b="1" dirty="0">
                  <a:solidFill>
                    <a:schemeClr val="bg1"/>
                  </a:solidFill>
                </a:rPr>
                <a:t>Bank/Non-bank issued </a:t>
              </a:r>
              <a:r>
                <a:rPr lang="en-US" sz="2000" b="1" dirty="0" err="1">
                  <a:solidFill>
                    <a:schemeClr val="bg1"/>
                  </a:solidFill>
                </a:rPr>
                <a:t>stablecoins</a:t>
              </a:r>
              <a:r>
                <a:rPr lang="en-US" sz="2000" b="1" dirty="0">
                  <a:solidFill>
                    <a:schemeClr val="bg1"/>
                  </a:solidFill>
                </a:rPr>
                <a:t> </a:t>
              </a:r>
              <a:r>
                <a:rPr lang="en-US" sz="2000" b="1" dirty="0">
                  <a:solidFill>
                    <a:schemeClr val="bg1"/>
                  </a:solidFill>
                  <a:highlight>
                    <a:srgbClr val="FFFF00"/>
                  </a:highlight>
                </a:rPr>
                <a:t>as CBDC </a:t>
              </a:r>
              <a:r>
                <a:rPr lang="en-US" sz="2000" b="1" dirty="0">
                  <a:solidFill>
                    <a:schemeClr val="bg1"/>
                  </a:solidFill>
                </a:rPr>
                <a:t>will be counted as part of M0—think of access to CB master account or payment rails. </a:t>
              </a:r>
              <a:r>
                <a:rPr lang="en-US" sz="2000" b="1" dirty="0">
                  <a:solidFill>
                    <a:srgbClr val="FF0000"/>
                  </a:solidFill>
                </a:rPr>
                <a:t>CB acknowledges liability ex- ante. </a:t>
              </a:r>
              <a:r>
                <a:rPr lang="en-US" sz="2000" b="1" dirty="0">
                  <a:solidFill>
                    <a:schemeClr val="bg1"/>
                  </a:solidFill>
                </a:rPr>
                <a:t>So “10” is part of CB liability</a:t>
              </a:r>
            </a:p>
          </p:txBody>
        </p:sp>
      </p:grpSp>
      <p:grpSp>
        <p:nvGrpSpPr>
          <p:cNvPr id="12" name="Group 11">
            <a:extLst>
              <a:ext uri="{FF2B5EF4-FFF2-40B4-BE49-F238E27FC236}">
                <a16:creationId xmlns:a16="http://schemas.microsoft.com/office/drawing/2014/main" id="{AE7BE4C0-FFCE-40ED-B1C2-1D3712D7999E}"/>
              </a:ext>
            </a:extLst>
          </p:cNvPr>
          <p:cNvGrpSpPr/>
          <p:nvPr/>
        </p:nvGrpSpPr>
        <p:grpSpPr>
          <a:xfrm>
            <a:off x="6320618" y="1104741"/>
            <a:ext cx="5568592" cy="5465407"/>
            <a:chOff x="6320618" y="1104741"/>
            <a:chExt cx="5568592" cy="6945831"/>
          </a:xfrm>
        </p:grpSpPr>
        <p:grpSp>
          <p:nvGrpSpPr>
            <p:cNvPr id="2" name="Group 1">
              <a:extLst>
                <a:ext uri="{FF2B5EF4-FFF2-40B4-BE49-F238E27FC236}">
                  <a16:creationId xmlns:a16="http://schemas.microsoft.com/office/drawing/2014/main" id="{0309EA94-0E06-4C42-B8E9-C260CF443E19}"/>
                </a:ext>
              </a:extLst>
            </p:cNvPr>
            <p:cNvGrpSpPr/>
            <p:nvPr/>
          </p:nvGrpSpPr>
          <p:grpSpPr>
            <a:xfrm>
              <a:off x="6330890" y="1104741"/>
              <a:ext cx="5488062" cy="4800846"/>
              <a:chOff x="6409267" y="1104741"/>
              <a:chExt cx="5488062" cy="4800846"/>
            </a:xfrm>
          </p:grpSpPr>
          <p:sp>
            <p:nvSpPr>
              <p:cNvPr id="23" name="Rectangle 22">
                <a:extLst>
                  <a:ext uri="{FF2B5EF4-FFF2-40B4-BE49-F238E27FC236}">
                    <a16:creationId xmlns:a16="http://schemas.microsoft.com/office/drawing/2014/main" id="{D7D813CB-91C0-435E-AA3A-1D610D52657E}"/>
                  </a:ext>
                </a:extLst>
              </p:cNvPr>
              <p:cNvSpPr/>
              <p:nvPr/>
            </p:nvSpPr>
            <p:spPr>
              <a:xfrm>
                <a:off x="6409267" y="2065107"/>
                <a:ext cx="2743200" cy="3840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High Quality Liquid Collateral</a:t>
                </a:r>
              </a:p>
            </p:txBody>
          </p:sp>
          <p:sp>
            <p:nvSpPr>
              <p:cNvPr id="24" name="Rectangle 23">
                <a:extLst>
                  <a:ext uri="{FF2B5EF4-FFF2-40B4-BE49-F238E27FC236}">
                    <a16:creationId xmlns:a16="http://schemas.microsoft.com/office/drawing/2014/main" id="{C10A43E8-C02B-474D-803A-DB900E2FD496}"/>
                  </a:ext>
                </a:extLst>
              </p:cNvPr>
              <p:cNvSpPr/>
              <p:nvPr/>
            </p:nvSpPr>
            <p:spPr>
              <a:xfrm>
                <a:off x="9154129" y="2075916"/>
                <a:ext cx="2743200" cy="118872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Currency in Circulation or Banknotes</a:t>
                </a:r>
              </a:p>
            </p:txBody>
          </p:sp>
          <p:sp>
            <p:nvSpPr>
              <p:cNvPr id="25" name="Rectangle 24">
                <a:extLst>
                  <a:ext uri="{FF2B5EF4-FFF2-40B4-BE49-F238E27FC236}">
                    <a16:creationId xmlns:a16="http://schemas.microsoft.com/office/drawing/2014/main" id="{A8E9B1B6-9036-4A94-80F4-6043900DB99A}"/>
                  </a:ext>
                </a:extLst>
              </p:cNvPr>
              <p:cNvSpPr/>
              <p:nvPr/>
            </p:nvSpPr>
            <p:spPr>
              <a:xfrm>
                <a:off x="9152466" y="3258307"/>
                <a:ext cx="2743200" cy="111225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Required Reserves</a:t>
                </a:r>
              </a:p>
            </p:txBody>
          </p:sp>
          <p:sp>
            <p:nvSpPr>
              <p:cNvPr id="27" name="TextBox 26">
                <a:extLst>
                  <a:ext uri="{FF2B5EF4-FFF2-40B4-BE49-F238E27FC236}">
                    <a16:creationId xmlns:a16="http://schemas.microsoft.com/office/drawing/2014/main" id="{F04EFB7E-D2BB-4F64-BABF-2960CD189D05}"/>
                  </a:ext>
                </a:extLst>
              </p:cNvPr>
              <p:cNvSpPr txBox="1"/>
              <p:nvPr/>
            </p:nvSpPr>
            <p:spPr>
              <a:xfrm>
                <a:off x="7336884" y="1623855"/>
                <a:ext cx="887966" cy="369332"/>
              </a:xfrm>
              <a:prstGeom prst="rect">
                <a:avLst/>
              </a:prstGeom>
              <a:noFill/>
            </p:spPr>
            <p:txBody>
              <a:bodyPr wrap="square" rtlCol="0">
                <a:spAutoFit/>
              </a:bodyPr>
              <a:lstStyle/>
              <a:p>
                <a:r>
                  <a:rPr lang="en-US" dirty="0">
                    <a:solidFill>
                      <a:schemeClr val="bg1"/>
                    </a:solidFill>
                  </a:rPr>
                  <a:t>Assets</a:t>
                </a:r>
              </a:p>
            </p:txBody>
          </p:sp>
          <p:sp>
            <p:nvSpPr>
              <p:cNvPr id="28" name="TextBox 27">
                <a:extLst>
                  <a:ext uri="{FF2B5EF4-FFF2-40B4-BE49-F238E27FC236}">
                    <a16:creationId xmlns:a16="http://schemas.microsoft.com/office/drawing/2014/main" id="{6610DE0F-0D80-4BAF-A9D5-4FFEBC139E04}"/>
                  </a:ext>
                </a:extLst>
              </p:cNvPr>
              <p:cNvSpPr txBox="1"/>
              <p:nvPr/>
            </p:nvSpPr>
            <p:spPr>
              <a:xfrm>
                <a:off x="9946520" y="1623855"/>
                <a:ext cx="1155094" cy="369332"/>
              </a:xfrm>
              <a:prstGeom prst="rect">
                <a:avLst/>
              </a:prstGeom>
              <a:noFill/>
            </p:spPr>
            <p:txBody>
              <a:bodyPr wrap="square" rtlCol="0">
                <a:spAutoFit/>
              </a:bodyPr>
              <a:lstStyle/>
              <a:p>
                <a:r>
                  <a:rPr lang="en-US" dirty="0">
                    <a:solidFill>
                      <a:schemeClr val="bg1"/>
                    </a:solidFill>
                  </a:rPr>
                  <a:t>Liabilities</a:t>
                </a:r>
              </a:p>
            </p:txBody>
          </p:sp>
          <p:cxnSp>
            <p:nvCxnSpPr>
              <p:cNvPr id="20" name="Straight Connector 19">
                <a:extLst>
                  <a:ext uri="{FF2B5EF4-FFF2-40B4-BE49-F238E27FC236}">
                    <a16:creationId xmlns:a16="http://schemas.microsoft.com/office/drawing/2014/main" id="{BE849E2F-052A-404A-8989-ADB43C50688B}"/>
                  </a:ext>
                </a:extLst>
              </p:cNvPr>
              <p:cNvCxnSpPr/>
              <p:nvPr/>
            </p:nvCxnSpPr>
            <p:spPr>
              <a:xfrm>
                <a:off x="6409267" y="1541124"/>
                <a:ext cx="5486400"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5C4C7CF-23EA-4227-987D-50B0D72F8B04}"/>
                  </a:ext>
                </a:extLst>
              </p:cNvPr>
              <p:cNvCxnSpPr/>
              <p:nvPr/>
            </p:nvCxnSpPr>
            <p:spPr>
              <a:xfrm>
                <a:off x="9142193" y="1551398"/>
                <a:ext cx="0" cy="4354189"/>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5164160-1A7F-4A2B-A70E-9B737B2C2A4F}"/>
                  </a:ext>
                </a:extLst>
              </p:cNvPr>
              <p:cNvSpPr txBox="1"/>
              <p:nvPr/>
            </p:nvSpPr>
            <p:spPr>
              <a:xfrm>
                <a:off x="6409267" y="1104741"/>
                <a:ext cx="4185761" cy="469374"/>
              </a:xfrm>
              <a:prstGeom prst="rect">
                <a:avLst/>
              </a:prstGeom>
              <a:noFill/>
            </p:spPr>
            <p:txBody>
              <a:bodyPr wrap="none" rtlCol="0">
                <a:spAutoFit/>
              </a:bodyPr>
              <a:lstStyle/>
              <a:p>
                <a:r>
                  <a:rPr lang="en-US" b="1" dirty="0">
                    <a:solidFill>
                      <a:schemeClr val="bg1"/>
                    </a:solidFill>
                  </a:rPr>
                  <a:t>Stylized Central Bank Balance Sheet</a:t>
                </a:r>
              </a:p>
            </p:txBody>
          </p:sp>
          <p:sp>
            <p:nvSpPr>
              <p:cNvPr id="29" name="Rectangle 28">
                <a:extLst>
                  <a:ext uri="{FF2B5EF4-FFF2-40B4-BE49-F238E27FC236}">
                    <a16:creationId xmlns:a16="http://schemas.microsoft.com/office/drawing/2014/main" id="{E0062DC8-4AC8-460B-AB5E-2DFF999BE5E5}"/>
                  </a:ext>
                </a:extLst>
              </p:cNvPr>
              <p:cNvSpPr/>
              <p:nvPr/>
            </p:nvSpPr>
            <p:spPr>
              <a:xfrm>
                <a:off x="9146357" y="4370561"/>
                <a:ext cx="2743200" cy="110777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0000"/>
                    </a:solidFill>
                  </a:rPr>
                  <a:t>Excess Reserves 90</a:t>
                </a:r>
              </a:p>
            </p:txBody>
          </p:sp>
        </p:grpSp>
        <p:sp>
          <p:nvSpPr>
            <p:cNvPr id="41" name="TextBox 40">
              <a:extLst>
                <a:ext uri="{FF2B5EF4-FFF2-40B4-BE49-F238E27FC236}">
                  <a16:creationId xmlns:a16="http://schemas.microsoft.com/office/drawing/2014/main" id="{F995F999-A663-421E-967F-DAF45943F153}"/>
                </a:ext>
              </a:extLst>
            </p:cNvPr>
            <p:cNvSpPr txBox="1"/>
            <p:nvPr/>
          </p:nvSpPr>
          <p:spPr>
            <a:xfrm>
              <a:off x="6320618" y="5977506"/>
              <a:ext cx="5568592" cy="2073066"/>
            </a:xfrm>
            <a:prstGeom prst="rect">
              <a:avLst/>
            </a:prstGeom>
            <a:noFill/>
          </p:spPr>
          <p:txBody>
            <a:bodyPr wrap="square" rtlCol="0">
              <a:spAutoFit/>
            </a:bodyPr>
            <a:lstStyle/>
            <a:p>
              <a:r>
                <a:rPr lang="en-US" sz="2000" b="1" dirty="0">
                  <a:solidFill>
                    <a:schemeClr val="bg1"/>
                  </a:solidFill>
                </a:rPr>
                <a:t>Bank/Non-bank issued </a:t>
              </a:r>
              <a:r>
                <a:rPr lang="en-US" sz="2000" b="1" dirty="0" err="1">
                  <a:solidFill>
                    <a:schemeClr val="bg1"/>
                  </a:solidFill>
                </a:rPr>
                <a:t>stablecoins</a:t>
              </a:r>
              <a:r>
                <a:rPr lang="en-US" sz="2000" b="1" dirty="0">
                  <a:solidFill>
                    <a:schemeClr val="bg1"/>
                  </a:solidFill>
                </a:rPr>
                <a:t>, </a:t>
              </a:r>
              <a:r>
                <a:rPr lang="en-US" sz="2000" b="1" dirty="0">
                  <a:solidFill>
                    <a:srgbClr val="FF0000"/>
                  </a:solidFill>
                  <a:highlight>
                    <a:srgbClr val="FFFF00"/>
                  </a:highlight>
                </a:rPr>
                <a:t>but not a CBDC</a:t>
              </a:r>
              <a:r>
                <a:rPr lang="en-US" sz="2000" b="1" dirty="0">
                  <a:solidFill>
                    <a:srgbClr val="FF0000"/>
                  </a:solidFill>
                </a:rPr>
                <a:t>; so, not a central bank liability. </a:t>
              </a:r>
              <a:r>
                <a:rPr lang="en-US" sz="2000" b="1" dirty="0">
                  <a:solidFill>
                    <a:schemeClr val="accent1"/>
                  </a:solidFill>
                </a:rPr>
                <a:t>The </a:t>
              </a:r>
              <a:r>
                <a:rPr lang="en-US" sz="2000" b="1" dirty="0" err="1">
                  <a:solidFill>
                    <a:schemeClr val="accent1"/>
                  </a:solidFill>
                </a:rPr>
                <a:t>stabecoins</a:t>
              </a:r>
              <a:r>
                <a:rPr lang="en-US" sz="2000" b="1" dirty="0">
                  <a:solidFill>
                    <a:schemeClr val="accent1"/>
                  </a:solidFill>
                </a:rPr>
                <a:t> worth“10” will be in M1 in the liabilities side under the Bank/Non-bank Balance Sheet </a:t>
              </a:r>
            </a:p>
          </p:txBody>
        </p:sp>
      </p:grpSp>
      <p:sp>
        <p:nvSpPr>
          <p:cNvPr id="26" name="Rectangle 25">
            <a:extLst>
              <a:ext uri="{FF2B5EF4-FFF2-40B4-BE49-F238E27FC236}">
                <a16:creationId xmlns:a16="http://schemas.microsoft.com/office/drawing/2014/main" id="{043FE0DD-3EA6-796A-1787-BB028C39169A}"/>
              </a:ext>
            </a:extLst>
          </p:cNvPr>
          <p:cNvSpPr/>
          <p:nvPr/>
        </p:nvSpPr>
        <p:spPr>
          <a:xfrm>
            <a:off x="3093416" y="4739844"/>
            <a:ext cx="2712255" cy="34695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Capital</a:t>
            </a:r>
          </a:p>
        </p:txBody>
      </p:sp>
      <p:sp>
        <p:nvSpPr>
          <p:cNvPr id="34" name="Rectangle 33">
            <a:extLst>
              <a:ext uri="{FF2B5EF4-FFF2-40B4-BE49-F238E27FC236}">
                <a16:creationId xmlns:a16="http://schemas.microsoft.com/office/drawing/2014/main" id="{59E2C784-C9B2-317C-580F-AD0CFDB3BBED}"/>
              </a:ext>
            </a:extLst>
          </p:cNvPr>
          <p:cNvSpPr/>
          <p:nvPr/>
        </p:nvSpPr>
        <p:spPr>
          <a:xfrm>
            <a:off x="9071035" y="4544700"/>
            <a:ext cx="2743200" cy="394231"/>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Capital</a:t>
            </a:r>
          </a:p>
        </p:txBody>
      </p:sp>
    </p:spTree>
    <p:extLst>
      <p:ext uri="{BB962C8B-B14F-4D97-AF65-F5344CB8AC3E}">
        <p14:creationId xmlns:p14="http://schemas.microsoft.com/office/powerpoint/2010/main" val="542021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08ABD-C71D-4839-B6FF-184079690728}"/>
              </a:ext>
            </a:extLst>
          </p:cNvPr>
          <p:cNvSpPr>
            <a:spLocks noGrp="1"/>
          </p:cNvSpPr>
          <p:nvPr>
            <p:ph type="title"/>
          </p:nvPr>
        </p:nvSpPr>
        <p:spPr>
          <a:xfrm>
            <a:off x="86263" y="365126"/>
            <a:ext cx="11895827" cy="782188"/>
          </a:xfrm>
        </p:spPr>
        <p:txBody>
          <a:bodyPr/>
          <a:lstStyle/>
          <a:p>
            <a:r>
              <a:rPr lang="en-US" dirty="0"/>
              <a:t>What money is central bank liability and when?</a:t>
            </a:r>
          </a:p>
        </p:txBody>
      </p:sp>
      <p:sp>
        <p:nvSpPr>
          <p:cNvPr id="3" name="Content Placeholder 2">
            <a:extLst>
              <a:ext uri="{FF2B5EF4-FFF2-40B4-BE49-F238E27FC236}">
                <a16:creationId xmlns:a16="http://schemas.microsoft.com/office/drawing/2014/main" id="{3769F2A8-CCC2-475B-9B92-FBAB9B2F09E5}"/>
              </a:ext>
            </a:extLst>
          </p:cNvPr>
          <p:cNvSpPr>
            <a:spLocks noGrp="1"/>
          </p:cNvSpPr>
          <p:nvPr>
            <p:ph idx="1"/>
          </p:nvPr>
        </p:nvSpPr>
        <p:spPr>
          <a:xfrm>
            <a:off x="258792" y="1466492"/>
            <a:ext cx="11723298" cy="5270738"/>
          </a:xfrm>
        </p:spPr>
        <p:txBody>
          <a:bodyPr>
            <a:normAutofit/>
          </a:bodyPr>
          <a:lstStyle/>
          <a:p>
            <a:r>
              <a:rPr lang="en-US" sz="2600" dirty="0">
                <a:effectLst/>
                <a:latin typeface="Times New Roman" panose="02020603050405020304" pitchFamily="18" charset="0"/>
                <a:ea typeface="Times New Roman" panose="02020603050405020304" pitchFamily="18" charset="0"/>
              </a:rPr>
              <a:t>The basic ideas of </a:t>
            </a:r>
            <a:r>
              <a:rPr lang="en-US" sz="2600" dirty="0">
                <a:solidFill>
                  <a:srgbClr val="FF0000"/>
                </a:solidFill>
                <a:effectLst/>
                <a:latin typeface="Times New Roman" panose="02020603050405020304" pitchFamily="18" charset="0"/>
                <a:ea typeface="Times New Roman" panose="02020603050405020304" pitchFamily="18" charset="0"/>
              </a:rPr>
              <a:t>Brazil’s</a:t>
            </a:r>
            <a:r>
              <a:rPr lang="en-US" sz="2600" dirty="0">
                <a:effectLst/>
                <a:latin typeface="Times New Roman" panose="02020603050405020304" pitchFamily="18" charset="0"/>
                <a:ea typeface="Times New Roman" panose="02020603050405020304" pitchFamily="18" charset="0"/>
              </a:rPr>
              <a:t> potential for adopting a CBDC are laid out in </a:t>
            </a:r>
            <a:r>
              <a:rPr lang="en-US" sz="2600" u="sng" dirty="0">
                <a:solidFill>
                  <a:srgbClr val="004C97"/>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Araujo (2022)</a:t>
            </a:r>
            <a:r>
              <a:rPr lang="en-US" sz="2600" u="sng" dirty="0">
                <a:solidFill>
                  <a:srgbClr val="004C97"/>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a:effectLst/>
                <a:latin typeface="Times New Roman" panose="02020603050405020304" pitchFamily="18" charset="0"/>
                <a:ea typeface="Times New Roman" panose="02020603050405020304" pitchFamily="18" charset="0"/>
              </a:rPr>
              <a:t>The paper focusses on CDBD under the premise that it should, in order to be useful, </a:t>
            </a:r>
            <a:r>
              <a:rPr lang="en-US" sz="2600" i="1" dirty="0">
                <a:effectLst/>
                <a:latin typeface="Times New Roman" panose="02020603050405020304" pitchFamily="18" charset="0"/>
                <a:ea typeface="Times New Roman" panose="02020603050405020304" pitchFamily="18" charset="0"/>
              </a:rPr>
              <a:t>go beyond </a:t>
            </a:r>
            <a:r>
              <a:rPr lang="en-US" sz="2600" dirty="0">
                <a:effectLst/>
                <a:latin typeface="Times New Roman" panose="02020603050405020304" pitchFamily="18" charset="0"/>
                <a:ea typeface="Times New Roman" panose="02020603050405020304" pitchFamily="18" charset="0"/>
              </a:rPr>
              <a:t>what an instant payments system should do. is in line with the </a:t>
            </a:r>
            <a:r>
              <a:rPr lang="en-US" sz="2600" dirty="0" err="1">
                <a:effectLst/>
                <a:highlight>
                  <a:srgbClr val="FFFF00"/>
                </a:highlight>
                <a:latin typeface="Times New Roman" panose="02020603050405020304" pitchFamily="18" charset="0"/>
                <a:ea typeface="Times New Roman" panose="02020603050405020304" pitchFamily="18" charset="0"/>
              </a:rPr>
              <a:t>Tinbergern</a:t>
            </a:r>
            <a:r>
              <a:rPr lang="en-US" sz="2600" dirty="0">
                <a:effectLst/>
                <a:highlight>
                  <a:srgbClr val="FFFF00"/>
                </a:highlight>
                <a:latin typeface="Times New Roman" panose="02020603050405020304" pitchFamily="18" charset="0"/>
                <a:ea typeface="Times New Roman" panose="02020603050405020304" pitchFamily="18" charset="0"/>
              </a:rPr>
              <a:t> rule</a:t>
            </a:r>
            <a:r>
              <a:rPr lang="en-US" sz="2600" dirty="0">
                <a:highlight>
                  <a:srgbClr val="FFFF00"/>
                </a:highlight>
                <a:latin typeface="Times New Roman" panose="02020603050405020304" pitchFamily="18" charset="0"/>
                <a:ea typeface="Times New Roman" panose="02020603050405020304" pitchFamily="18" charset="0"/>
              </a:rPr>
              <a:t>.</a:t>
            </a:r>
          </a:p>
          <a:p>
            <a:endParaRPr lang="en-US" sz="2600" dirty="0">
              <a:latin typeface="Times New Roman" panose="02020603050405020304" pitchFamily="18" charset="0"/>
              <a:ea typeface="Times New Roman" panose="02020603050405020304" pitchFamily="18" charset="0"/>
            </a:endParaRPr>
          </a:p>
          <a:p>
            <a:r>
              <a:rPr lang="en-US" sz="2600" dirty="0">
                <a:effectLst/>
                <a:latin typeface="Times New Roman" panose="02020603050405020304" pitchFamily="18" charset="0"/>
                <a:ea typeface="Times New Roman" panose="02020603050405020304" pitchFamily="18" charset="0"/>
              </a:rPr>
              <a:t>If the underlying economics argue for a system to build financial services on top of the digital </a:t>
            </a:r>
            <a:r>
              <a:rPr lang="en-US" sz="2600" i="1" dirty="0">
                <a:effectLst/>
                <a:latin typeface="Times New Roman" panose="02020603050405020304" pitchFamily="18" charset="0"/>
                <a:ea typeface="Times New Roman" panose="02020603050405020304" pitchFamily="18" charset="0"/>
              </a:rPr>
              <a:t>real</a:t>
            </a:r>
            <a:r>
              <a:rPr lang="en-US" sz="2600" dirty="0">
                <a:effectLst/>
                <a:latin typeface="Times New Roman" panose="02020603050405020304" pitchFamily="18" charset="0"/>
                <a:ea typeface="Times New Roman" panose="02020603050405020304" pitchFamily="18" charset="0"/>
              </a:rPr>
              <a:t> instead of using their own “</a:t>
            </a:r>
            <a:r>
              <a:rPr lang="en-US" sz="2600" dirty="0" err="1">
                <a:effectLst/>
                <a:latin typeface="Times New Roman" panose="02020603050405020304" pitchFamily="18" charset="0"/>
                <a:ea typeface="Times New Roman" panose="02020603050405020304" pitchFamily="18" charset="0"/>
              </a:rPr>
              <a:t>stablecoins</a:t>
            </a:r>
            <a:r>
              <a:rPr lang="en-US" sz="2600" dirty="0">
                <a:effectLst/>
                <a:latin typeface="Times New Roman" panose="02020603050405020304" pitchFamily="18" charset="0"/>
                <a:ea typeface="Times New Roman" panose="02020603050405020304" pitchFamily="18" charset="0"/>
              </a:rPr>
              <a:t>” then there will be need to reflect the change in the central bank balance sheet. Thus, at present, Brazil’s PIX system, an instant payments system, </a:t>
            </a:r>
            <a:r>
              <a:rPr lang="en-US" sz="2600" dirty="0">
                <a:effectLst/>
                <a:highlight>
                  <a:srgbClr val="FFFF00"/>
                </a:highlight>
                <a:latin typeface="Times New Roman" panose="02020603050405020304" pitchFamily="18" charset="0"/>
                <a:ea typeface="Times New Roman" panose="02020603050405020304" pitchFamily="18" charset="0"/>
              </a:rPr>
              <a:t>is not part of the M0 world. </a:t>
            </a:r>
          </a:p>
          <a:p>
            <a:endParaRPr lang="en-US" sz="2600" dirty="0">
              <a:latin typeface="Times New Roman" panose="02020603050405020304" pitchFamily="18" charset="0"/>
              <a:ea typeface="Times New Roman" panose="02020603050405020304" pitchFamily="18" charset="0"/>
            </a:endParaRPr>
          </a:p>
          <a:p>
            <a:r>
              <a:rPr lang="en-US" sz="2600" dirty="0">
                <a:effectLst/>
                <a:latin typeface="Times New Roman" panose="02020603050405020304" pitchFamily="18" charset="0"/>
                <a:ea typeface="Times New Roman" panose="02020603050405020304" pitchFamily="18" charset="0"/>
              </a:rPr>
              <a:t>However, if Brazil adopts CBDC, (assuming benefits are significantly </a:t>
            </a:r>
            <a:r>
              <a:rPr lang="en-US" sz="2600" dirty="0">
                <a:effectLst/>
                <a:latin typeface="Times New Roman" panose="02020603050405020304" pitchFamily="18" charset="0"/>
                <a:ea typeface="Arial" panose="020B0604020202020204" pitchFamily="34" charset="0"/>
                <a:cs typeface="Times New Roman" panose="02020603050405020304" pitchFamily="18" charset="0"/>
              </a:rPr>
              <a:t>more than PIX offers) then the central bank embraces additional liability (</a:t>
            </a:r>
            <a:r>
              <a:rPr lang="en-US" sz="2600" dirty="0">
                <a:effectLst/>
                <a:highlight>
                  <a:srgbClr val="FFFF00"/>
                </a:highlight>
                <a:latin typeface="Times New Roman" panose="02020603050405020304" pitchFamily="18" charset="0"/>
                <a:ea typeface="Arial" panose="020B0604020202020204" pitchFamily="34" charset="0"/>
                <a:cs typeface="Times New Roman" panose="02020603050405020304" pitchFamily="18" charset="0"/>
              </a:rPr>
              <a:t>100 in Figure 2,</a:t>
            </a:r>
            <a:r>
              <a:rPr lang="en-US" sz="2600" dirty="0">
                <a:effectLst/>
                <a:latin typeface="Times New Roman" panose="02020603050405020304" pitchFamily="18" charset="0"/>
                <a:ea typeface="Arial" panose="020B0604020202020204" pitchFamily="34" charset="0"/>
                <a:cs typeface="Times New Roman" panose="02020603050405020304" pitchFamily="18" charset="0"/>
              </a:rPr>
              <a:t> left panel; not 90 as in right panel). </a:t>
            </a:r>
            <a:endParaRPr lang="en-US" sz="2600" dirty="0">
              <a:effectLst/>
              <a:latin typeface="Arial" panose="020B0604020202020204" pitchFamily="34" charset="0"/>
              <a:ea typeface="Arial" panose="020B06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1605097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75D84-AD3E-4CA9-8C0E-AB8CF3781ABF}"/>
              </a:ext>
            </a:extLst>
          </p:cNvPr>
          <p:cNvSpPr>
            <a:spLocks noGrp="1"/>
          </p:cNvSpPr>
          <p:nvPr>
            <p:ph type="title"/>
          </p:nvPr>
        </p:nvSpPr>
        <p:spPr>
          <a:xfrm>
            <a:off x="109057" y="167781"/>
            <a:ext cx="11752976" cy="966075"/>
          </a:xfrm>
        </p:spPr>
        <p:txBody>
          <a:bodyPr/>
          <a:lstStyle/>
          <a:p>
            <a:r>
              <a:rPr lang="en-US" b="1" dirty="0"/>
              <a:t>Big picture” policy issues:</a:t>
            </a:r>
          </a:p>
        </p:txBody>
      </p:sp>
      <p:sp>
        <p:nvSpPr>
          <p:cNvPr id="3" name="Content Placeholder 2">
            <a:extLst>
              <a:ext uri="{FF2B5EF4-FFF2-40B4-BE49-F238E27FC236}">
                <a16:creationId xmlns:a16="http://schemas.microsoft.com/office/drawing/2014/main" id="{C759573E-3304-4B31-B9D7-F57749F18CE4}"/>
              </a:ext>
            </a:extLst>
          </p:cNvPr>
          <p:cNvSpPr>
            <a:spLocks noGrp="1"/>
          </p:cNvSpPr>
          <p:nvPr>
            <p:ph idx="1"/>
          </p:nvPr>
        </p:nvSpPr>
        <p:spPr>
          <a:xfrm>
            <a:off x="0" y="1133856"/>
            <a:ext cx="12082943" cy="5934456"/>
          </a:xfrm>
        </p:spPr>
        <p:txBody>
          <a:bodyPr>
            <a:normAutofit lnSpcReduction="10000"/>
          </a:bodyPr>
          <a:lstStyle/>
          <a:p>
            <a:r>
              <a:rPr lang="en-US" sz="2200" dirty="0">
                <a:highlight>
                  <a:srgbClr val="FFFF00"/>
                </a:highlight>
                <a:latin typeface="Arial" panose="020B0604020202020204" pitchFamily="34" charset="0"/>
                <a:ea typeface="Times New Roman" panose="02020603050405020304" pitchFamily="18" charset="0"/>
              </a:rPr>
              <a:t>Digital money is here –whether it can be bought in regulatory perimeter, time will tell [ </a:t>
            </a:r>
            <a:r>
              <a:rPr lang="en-US" sz="2200" dirty="0" err="1">
                <a:highlight>
                  <a:srgbClr val="FFFF00"/>
                </a:highlight>
                <a:latin typeface="Arial" panose="020B0604020202020204" pitchFamily="34" charset="0"/>
                <a:ea typeface="Times New Roman" panose="02020603050405020304" pitchFamily="18" charset="0"/>
              </a:rPr>
              <a:t>DeFi</a:t>
            </a:r>
            <a:r>
              <a:rPr lang="en-US" sz="2200" dirty="0">
                <a:highlight>
                  <a:srgbClr val="FFFF00"/>
                </a:highlight>
                <a:latin typeface="Arial" panose="020B0604020202020204" pitchFamily="34" charset="0"/>
                <a:ea typeface="Times New Roman" panose="02020603050405020304" pitchFamily="18" charset="0"/>
              </a:rPr>
              <a:t> and related crypto/Bitcoin etc. are unlikely to come inside regulatory perimeter]</a:t>
            </a:r>
          </a:p>
          <a:p>
            <a:endParaRPr lang="en-US" sz="2200" dirty="0">
              <a:effectLst/>
              <a:highlight>
                <a:srgbClr val="FFFF00"/>
              </a:highlight>
              <a:latin typeface="Arial" panose="020B0604020202020204" pitchFamily="34" charset="0"/>
              <a:ea typeface="Times New Roman" panose="02020603050405020304" pitchFamily="18" charset="0"/>
            </a:endParaRPr>
          </a:p>
          <a:p>
            <a:r>
              <a:rPr lang="en-US" sz="2200" dirty="0">
                <a:effectLst/>
                <a:latin typeface="Arial" panose="020B0604020202020204" pitchFamily="34" charset="0"/>
                <a:ea typeface="Times New Roman" panose="02020603050405020304" pitchFamily="18" charset="0"/>
              </a:rPr>
              <a:t>Typically, central bank implements its monetary policy: </a:t>
            </a:r>
          </a:p>
          <a:p>
            <a:pPr lvl="1"/>
            <a:r>
              <a:rPr lang="en-US" sz="1800" dirty="0">
                <a:effectLst/>
                <a:latin typeface="Arial" panose="020B0604020202020204" pitchFamily="34" charset="0"/>
                <a:ea typeface="Times New Roman" panose="02020603050405020304" pitchFamily="18" charset="0"/>
              </a:rPr>
              <a:t>inflation targeting via interest rates or, </a:t>
            </a:r>
          </a:p>
          <a:p>
            <a:pPr lvl="1"/>
            <a:r>
              <a:rPr lang="en-US" sz="1800" dirty="0">
                <a:effectLst/>
                <a:latin typeface="Arial" panose="020B0604020202020204" pitchFamily="34" charset="0"/>
                <a:ea typeface="Times New Roman" panose="02020603050405020304" pitchFamily="18" charset="0"/>
              </a:rPr>
              <a:t>targeting monetary aggregates via money supply</a:t>
            </a:r>
          </a:p>
          <a:p>
            <a:pPr lvl="1"/>
            <a:endParaRPr lang="en-US" sz="1800" dirty="0">
              <a:latin typeface="Arial" panose="020B0604020202020204" pitchFamily="34" charset="0"/>
              <a:ea typeface="Times New Roman" panose="02020603050405020304" pitchFamily="18" charset="0"/>
            </a:endParaRPr>
          </a:p>
          <a:p>
            <a:pPr marL="457200" lvl="1" indent="0">
              <a:buNone/>
            </a:pPr>
            <a:r>
              <a:rPr lang="en-US" sz="2200" dirty="0">
                <a:latin typeface="Arial" panose="020B0604020202020204" pitchFamily="34" charset="0"/>
                <a:ea typeface="Times New Roman" panose="02020603050405020304" pitchFamily="18" charset="0"/>
              </a:rPr>
              <a:t>Both policies may be impacted by Digital Money</a:t>
            </a:r>
            <a:br>
              <a:rPr lang="en-US" sz="1800" dirty="0">
                <a:effectLst/>
                <a:latin typeface="Arial" panose="020B0604020202020204" pitchFamily="34" charset="0"/>
                <a:ea typeface="Times New Roman" panose="02020603050405020304" pitchFamily="18" charset="0"/>
              </a:rPr>
            </a:br>
            <a:endParaRPr lang="en-US" sz="1800" dirty="0">
              <a:effectLst/>
              <a:latin typeface="Arial" panose="020B0604020202020204" pitchFamily="34" charset="0"/>
              <a:ea typeface="Times New Roman" panose="02020603050405020304" pitchFamily="18" charset="0"/>
            </a:endParaRPr>
          </a:p>
          <a:p>
            <a:r>
              <a:rPr lang="en-US" sz="2200" dirty="0">
                <a:effectLst/>
                <a:latin typeface="Arial" panose="020B0604020202020204" pitchFamily="34" charset="0"/>
                <a:ea typeface="Times New Roman" panose="02020603050405020304" pitchFamily="18" charset="0"/>
              </a:rPr>
              <a:t>New payment systems can be sources of financial instability and so it may be appropriate to have policies—do we need new instruments ? (</a:t>
            </a:r>
            <a:r>
              <a:rPr lang="en-US" sz="2200" b="1" dirty="0" err="1">
                <a:effectLst/>
                <a:highlight>
                  <a:srgbClr val="FFFF00"/>
                </a:highlight>
                <a:latin typeface="Arial" panose="020B0604020202020204" pitchFamily="34" charset="0"/>
                <a:ea typeface="Times New Roman" panose="02020603050405020304" pitchFamily="18" charset="0"/>
              </a:rPr>
              <a:t>wCBDC</a:t>
            </a:r>
            <a:r>
              <a:rPr lang="en-US" sz="2200" b="1" dirty="0">
                <a:effectLst/>
                <a:highlight>
                  <a:srgbClr val="FFFF00"/>
                </a:highlight>
                <a:latin typeface="Arial" panose="020B0604020202020204" pitchFamily="34" charset="0"/>
                <a:ea typeface="Times New Roman" panose="02020603050405020304" pitchFamily="18" charset="0"/>
              </a:rPr>
              <a:t> and </a:t>
            </a:r>
            <a:r>
              <a:rPr lang="en-US" sz="2200" b="1" dirty="0" err="1">
                <a:effectLst/>
                <a:highlight>
                  <a:srgbClr val="FFFF00"/>
                </a:highlight>
                <a:latin typeface="Arial" panose="020B0604020202020204" pitchFamily="34" charset="0"/>
                <a:ea typeface="Times New Roman" panose="02020603050405020304" pitchFamily="18" charset="0"/>
              </a:rPr>
              <a:t>rCBDC</a:t>
            </a:r>
            <a:r>
              <a:rPr lang="en-US" sz="2200" b="1" dirty="0">
                <a:highlight>
                  <a:srgbClr val="FFFF00"/>
                </a:highlight>
                <a:latin typeface="Arial" panose="020B0604020202020204" pitchFamily="34" charset="0"/>
                <a:ea typeface="Times New Roman" panose="02020603050405020304" pitchFamily="18" charset="0"/>
              </a:rPr>
              <a:t>: in different “rails”)</a:t>
            </a:r>
            <a:endParaRPr lang="en-US" sz="2200" dirty="0">
              <a:effectLst/>
              <a:latin typeface="Arial" panose="020B0604020202020204" pitchFamily="34" charset="0"/>
              <a:ea typeface="Times New Roman" panose="02020603050405020304" pitchFamily="18" charset="0"/>
            </a:endParaRPr>
          </a:p>
          <a:p>
            <a:endParaRPr lang="en-US" sz="2200" dirty="0">
              <a:latin typeface="Arial" panose="020B0604020202020204" pitchFamily="34" charset="0"/>
              <a:ea typeface="Times New Roman" panose="02020603050405020304" pitchFamily="18" charset="0"/>
            </a:endParaRPr>
          </a:p>
          <a:p>
            <a:r>
              <a:rPr lang="en-US" sz="2200" dirty="0">
                <a:effectLst/>
                <a:latin typeface="Arial" panose="020B0604020202020204" pitchFamily="34" charset="0"/>
                <a:ea typeface="Times New Roman" panose="02020603050405020304" pitchFamily="18" charset="0"/>
              </a:rPr>
              <a:t>Different forms of new money will yield different </a:t>
            </a:r>
            <a:r>
              <a:rPr lang="en-US" sz="2200" dirty="0">
                <a:effectLst/>
                <a:highlight>
                  <a:srgbClr val="FFFF00"/>
                </a:highlight>
                <a:latin typeface="Arial" panose="020B0604020202020204" pitchFamily="34" charset="0"/>
                <a:ea typeface="Times New Roman" panose="02020603050405020304" pitchFamily="18" charset="0"/>
              </a:rPr>
              <a:t>seigniorage revenues</a:t>
            </a:r>
            <a:r>
              <a:rPr lang="en-US" sz="2200" dirty="0">
                <a:effectLst/>
                <a:latin typeface="Arial" panose="020B0604020202020204" pitchFamily="34" charset="0"/>
                <a:ea typeface="Times New Roman" panose="02020603050405020304" pitchFamily="18" charset="0"/>
              </a:rPr>
              <a:t>; </a:t>
            </a:r>
            <a:r>
              <a:rPr lang="en-US" sz="2200" dirty="0">
                <a:latin typeface="Arial" panose="020B0604020202020204" pitchFamily="34" charset="0"/>
                <a:ea typeface="Times New Roman" panose="02020603050405020304" pitchFamily="18" charset="0"/>
              </a:rPr>
              <a:t>and these</a:t>
            </a:r>
            <a:r>
              <a:rPr lang="en-US" sz="2200" dirty="0">
                <a:effectLst/>
                <a:latin typeface="Arial" panose="020B0604020202020204" pitchFamily="34" charset="0"/>
                <a:ea typeface="Times New Roman" panose="02020603050405020304" pitchFamily="18" charset="0"/>
              </a:rPr>
              <a:t> revenues are an important part of the central bank’s mandate </a:t>
            </a:r>
            <a:r>
              <a:rPr lang="en-US" sz="2200" dirty="0">
                <a:latin typeface="Arial" panose="020B0604020202020204" pitchFamily="34" charset="0"/>
                <a:ea typeface="Times New Roman" panose="02020603050405020304" pitchFamily="18" charset="0"/>
              </a:rPr>
              <a:t>in EMs/ LICs  on how </a:t>
            </a:r>
            <a:r>
              <a:rPr lang="en-US" sz="2200" dirty="0">
                <a:highlight>
                  <a:srgbClr val="FFFF00"/>
                </a:highlight>
                <a:latin typeface="Arial" panose="020B0604020202020204" pitchFamily="34" charset="0"/>
                <a:ea typeface="Times New Roman" panose="02020603050405020304" pitchFamily="18" charset="0"/>
              </a:rPr>
              <a:t>central bank liability line items may change (i.e., bank deposits, </a:t>
            </a:r>
            <a:r>
              <a:rPr lang="en-US" sz="2200" dirty="0" err="1">
                <a:highlight>
                  <a:srgbClr val="FFFF00"/>
                </a:highlight>
                <a:latin typeface="Arial" panose="020B0604020202020204" pitchFamily="34" charset="0"/>
                <a:ea typeface="Times New Roman" panose="02020603050405020304" pitchFamily="18" charset="0"/>
              </a:rPr>
              <a:t>CiC</a:t>
            </a:r>
            <a:r>
              <a:rPr lang="en-US" sz="2200" dirty="0">
                <a:highlight>
                  <a:srgbClr val="FFFF00"/>
                </a:highlight>
                <a:latin typeface="Arial" panose="020B0604020202020204" pitchFamily="34" charset="0"/>
                <a:ea typeface="Times New Roman" panose="02020603050405020304" pitchFamily="18" charset="0"/>
              </a:rPr>
              <a:t>, reserves </a:t>
            </a:r>
            <a:r>
              <a:rPr lang="en-US" sz="2200" dirty="0" err="1">
                <a:highlight>
                  <a:srgbClr val="FFFF00"/>
                </a:highlight>
                <a:latin typeface="Arial" panose="020B0604020202020204" pitchFamily="34" charset="0"/>
                <a:ea typeface="Times New Roman" panose="02020603050405020304" pitchFamily="18" charset="0"/>
              </a:rPr>
              <a:t>etc</a:t>
            </a:r>
            <a:r>
              <a:rPr lang="en-US" sz="2200" dirty="0">
                <a:highlight>
                  <a:srgbClr val="FFFF00"/>
                </a:highlight>
                <a:latin typeface="Arial" panose="020B0604020202020204" pitchFamily="34" charset="0"/>
                <a:ea typeface="Times New Roman" panose="02020603050405020304" pitchFamily="18" charset="0"/>
              </a:rPr>
              <a:t>).</a:t>
            </a:r>
            <a:endParaRPr lang="en-US" sz="2200" dirty="0">
              <a:solidFill>
                <a:srgbClr val="C00000"/>
              </a:solidFill>
              <a:latin typeface="Arial" panose="020B0604020202020204" pitchFamily="34" charset="0"/>
              <a:ea typeface="Times New Roman" panose="02020603050405020304" pitchFamily="18" charset="0"/>
            </a:endParaRPr>
          </a:p>
          <a:p>
            <a:pPr marL="0" indent="0">
              <a:buNone/>
            </a:pPr>
            <a:endParaRPr lang="en-US" sz="2200" dirty="0">
              <a:highlight>
                <a:srgbClr val="FFFF00"/>
              </a:highlight>
              <a:latin typeface="Arial" panose="020B0604020202020204" pitchFamily="34" charset="0"/>
              <a:ea typeface="Times New Roman" panose="02020603050405020304" pitchFamily="18" charset="0"/>
            </a:endParaRPr>
          </a:p>
          <a:p>
            <a:r>
              <a:rPr lang="en-US" sz="2200" dirty="0">
                <a:effectLst/>
                <a:highlight>
                  <a:srgbClr val="FFFF00"/>
                </a:highlight>
                <a:latin typeface="Arial" panose="020B0604020202020204" pitchFamily="34" charset="0"/>
                <a:ea typeface="Times New Roman" panose="02020603050405020304" pitchFamily="18" charset="0"/>
              </a:rPr>
              <a:t>EMs and LICs  digital money focus is very different that tha</a:t>
            </a:r>
            <a:r>
              <a:rPr lang="en-US" sz="2200" dirty="0">
                <a:highlight>
                  <a:srgbClr val="FFFF00"/>
                </a:highlight>
                <a:latin typeface="Arial" panose="020B0604020202020204" pitchFamily="34" charset="0"/>
                <a:ea typeface="Times New Roman" panose="02020603050405020304" pitchFamily="18" charset="0"/>
              </a:rPr>
              <a:t>t in advanced economies.</a:t>
            </a:r>
            <a:endParaRPr lang="en-US" sz="2200" dirty="0">
              <a:highlight>
                <a:srgbClr val="FFFF00"/>
              </a:highlight>
            </a:endParaRPr>
          </a:p>
        </p:txBody>
      </p:sp>
    </p:spTree>
    <p:extLst>
      <p:ext uri="{BB962C8B-B14F-4D97-AF65-F5344CB8AC3E}">
        <p14:creationId xmlns:p14="http://schemas.microsoft.com/office/powerpoint/2010/main" val="2018352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81A4F-416C-46E4-A359-96428EED2F96}"/>
              </a:ext>
            </a:extLst>
          </p:cNvPr>
          <p:cNvSpPr>
            <a:spLocks noGrp="1"/>
          </p:cNvSpPr>
          <p:nvPr>
            <p:ph type="title"/>
          </p:nvPr>
        </p:nvSpPr>
        <p:spPr>
          <a:xfrm>
            <a:off x="453006" y="654341"/>
            <a:ext cx="11662794" cy="1036348"/>
          </a:xfrm>
        </p:spPr>
        <p:txBody>
          <a:bodyPr>
            <a:normAutofit fontScale="90000"/>
          </a:bodyPr>
          <a:lstStyle/>
          <a:p>
            <a:r>
              <a:rPr lang="en-US" sz="4900" b="1" dirty="0"/>
              <a:t>CB operation</a:t>
            </a:r>
            <a:r>
              <a:rPr lang="en-US" sz="4900" b="1" dirty="0">
                <a:latin typeface="Arial" panose="020B0604020202020204" pitchFamily="34" charset="0"/>
                <a:cs typeface="Arial" panose="020B0604020202020204" pitchFamily="34" charset="0"/>
              </a:rPr>
              <a:t>al challenges: </a:t>
            </a:r>
            <a:br>
              <a:rPr lang="en-US" sz="1800" b="1" dirty="0">
                <a:highlight>
                  <a:srgbClr val="FFFF00"/>
                </a:highlight>
                <a:latin typeface="Arial" panose="020B0604020202020204" pitchFamily="34" charset="0"/>
                <a:cs typeface="Arial" panose="020B0604020202020204" pitchFamily="34" charset="0"/>
              </a:rPr>
            </a:br>
            <a:r>
              <a:rPr lang="en-US" sz="1800" b="1" dirty="0">
                <a:solidFill>
                  <a:srgbClr val="C00000"/>
                </a:solidFill>
                <a:latin typeface="Arial" panose="020B0604020202020204" pitchFamily="34" charset="0"/>
                <a:cs typeface="Arial" panose="020B0604020202020204" pitchFamily="34" charset="0"/>
              </a:rPr>
              <a:t>		</a:t>
            </a:r>
            <a:r>
              <a:rPr lang="en-US" sz="2700"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Decline in Monetary Base (M0) and Seigniorage</a:t>
            </a:r>
            <a:br>
              <a:rPr lang="en-US" sz="1800" dirty="0">
                <a:effectLst/>
                <a:latin typeface="Arial" panose="020B0604020202020204" pitchFamily="34" charset="0"/>
                <a:ea typeface="Times New Roman" panose="02020603050405020304" pitchFamily="18"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DA67F754-6197-4232-AEB5-E06FEA40A0C1}"/>
              </a:ext>
            </a:extLst>
          </p:cNvPr>
          <p:cNvSpPr>
            <a:spLocks noGrp="1"/>
          </p:cNvSpPr>
          <p:nvPr>
            <p:ph idx="1"/>
          </p:nvPr>
        </p:nvSpPr>
        <p:spPr>
          <a:xfrm>
            <a:off x="76200" y="1535184"/>
            <a:ext cx="12039600" cy="5670288"/>
          </a:xfrm>
        </p:spPr>
        <p:txBody>
          <a:bodyPr>
            <a:noAutofit/>
          </a:bodyPr>
          <a:lstStyle/>
          <a:p>
            <a:r>
              <a:rPr lang="en-US" sz="2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A higher money base allows for higher income from seigniorage; </a:t>
            </a:r>
            <a:r>
              <a:rPr lang="en-US" sz="2200" dirty="0">
                <a:highlight>
                  <a:srgbClr val="FFFF00"/>
                </a:highlight>
                <a:latin typeface="Arial" panose="020B0604020202020204" pitchFamily="34" charset="0"/>
                <a:ea typeface="Times New Roman" panose="02020603050405020304" pitchFamily="18" charset="0"/>
                <a:cs typeface="Arial" panose="020B0604020202020204" pitchFamily="34" charset="0"/>
              </a:rPr>
              <a:t> </a:t>
            </a:r>
            <a:r>
              <a:rPr lang="en-US" sz="2200" dirty="0">
                <a:effectLst/>
                <a:latin typeface="Arial" panose="020B0604020202020204" pitchFamily="34" charset="0"/>
                <a:ea typeface="Times New Roman" panose="02020603050405020304" pitchFamily="18" charset="0"/>
                <a:cs typeface="Arial" panose="020B0604020202020204" pitchFamily="34" charset="0"/>
              </a:rPr>
              <a:t>Countries with high money demand (i.e., money base to GDP is above average) can</a:t>
            </a:r>
            <a:r>
              <a:rPr lang="en-US" sz="22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sterilize </a:t>
            </a:r>
            <a:r>
              <a:rPr lang="en-US" sz="2200" dirty="0">
                <a:effectLst/>
                <a:latin typeface="Arial" panose="020B0604020202020204" pitchFamily="34" charset="0"/>
                <a:ea typeface="Times New Roman" panose="02020603050405020304" pitchFamily="18" charset="0"/>
                <a:cs typeface="Arial" panose="020B0604020202020204" pitchFamily="34" charset="0"/>
              </a:rPr>
              <a:t>relatively more than average. </a:t>
            </a:r>
          </a:p>
          <a:p>
            <a:pPr marL="0" indent="0">
              <a:buNone/>
            </a:pPr>
            <a:endParaRPr lang="en-US" sz="22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US" sz="2200" dirty="0">
                <a:effectLst/>
                <a:latin typeface="Arial" panose="020B0604020202020204" pitchFamily="34" charset="0"/>
                <a:ea typeface="Times New Roman" panose="02020603050405020304" pitchFamily="18" charset="0"/>
              </a:rPr>
              <a:t>in the short time the </a:t>
            </a:r>
            <a:r>
              <a:rPr lang="en-US" sz="2200" dirty="0">
                <a:effectLst/>
                <a:highlight>
                  <a:srgbClr val="FFFF00"/>
                </a:highlight>
                <a:latin typeface="Arial" panose="020B0604020202020204" pitchFamily="34" charset="0"/>
                <a:ea typeface="Times New Roman" panose="02020603050405020304" pitchFamily="18" charset="0"/>
              </a:rPr>
              <a:t>payment service providers </a:t>
            </a:r>
            <a:r>
              <a:rPr lang="en-US" sz="2200" dirty="0">
                <a:effectLst/>
                <a:latin typeface="Arial" panose="020B0604020202020204" pitchFamily="34" charset="0"/>
                <a:ea typeface="Times New Roman" panose="02020603050405020304" pitchFamily="18" charset="0"/>
              </a:rPr>
              <a:t>(PSP) have been available, </a:t>
            </a:r>
            <a:r>
              <a:rPr lang="en-US" sz="2200" b="1" dirty="0">
                <a:effectLst/>
                <a:latin typeface="Arial" panose="020B0604020202020204" pitchFamily="34" charset="0"/>
                <a:ea typeface="Times New Roman" panose="02020603050405020304" pitchFamily="18" charset="0"/>
              </a:rPr>
              <a:t>mobile phones </a:t>
            </a:r>
            <a:r>
              <a:rPr lang="en-US" sz="2200" dirty="0">
                <a:effectLst/>
                <a:latin typeface="Arial" panose="020B0604020202020204" pitchFamily="34" charset="0"/>
                <a:ea typeface="Times New Roman" panose="02020603050405020304" pitchFamily="18" charset="0"/>
              </a:rPr>
              <a:t>provide the foundation technology to exchange mobile money. </a:t>
            </a:r>
          </a:p>
          <a:p>
            <a:pPr marL="0" indent="0">
              <a:buNone/>
            </a:pPr>
            <a:endParaRPr lang="en-US" sz="2200" dirty="0">
              <a:effectLst/>
              <a:latin typeface="Arial" panose="020B0604020202020204" pitchFamily="34" charset="0"/>
              <a:ea typeface="Times New Roman" panose="02020603050405020304" pitchFamily="18" charset="0"/>
            </a:endParaRPr>
          </a:p>
          <a:p>
            <a:r>
              <a:rPr lang="en-US" sz="2200" dirty="0">
                <a:effectLst/>
                <a:latin typeface="Arial" panose="020B0604020202020204" pitchFamily="34" charset="0"/>
                <a:ea typeface="Times New Roman" panose="02020603050405020304" pitchFamily="18" charset="0"/>
              </a:rPr>
              <a:t>the truly transformational effect on the economy could come from the </a:t>
            </a:r>
            <a:r>
              <a:rPr lang="en-US" sz="2200" dirty="0">
                <a:effectLst/>
                <a:highlight>
                  <a:srgbClr val="FFFF00"/>
                </a:highlight>
                <a:latin typeface="Arial" panose="020B0604020202020204" pitchFamily="34" charset="0"/>
                <a:ea typeface="Times New Roman" panose="02020603050405020304" pitchFamily="18" charset="0"/>
              </a:rPr>
              <a:t>spread of these services throughout the countryside and to the unbanked segments of the population</a:t>
            </a:r>
            <a:r>
              <a:rPr lang="en-US" sz="2200" dirty="0">
                <a:effectLst/>
                <a:latin typeface="Arial" panose="020B0604020202020204" pitchFamily="34" charset="0"/>
                <a:ea typeface="Times New Roman" panose="02020603050405020304" pitchFamily="18" charset="0"/>
              </a:rPr>
              <a:t>. </a:t>
            </a:r>
          </a:p>
          <a:p>
            <a:pPr marL="0" indent="0">
              <a:buNone/>
            </a:pPr>
            <a:endParaRPr lang="en-US" sz="2200" dirty="0">
              <a:effectLst/>
              <a:latin typeface="Arial" panose="020B0604020202020204" pitchFamily="34" charset="0"/>
              <a:ea typeface="Times New Roman" panose="02020603050405020304" pitchFamily="18" charset="0"/>
            </a:endParaRPr>
          </a:p>
          <a:p>
            <a:r>
              <a:rPr lang="en-US" sz="2200" dirty="0">
                <a:highlight>
                  <a:srgbClr val="FFFF00"/>
                </a:highlight>
                <a:latin typeface="Arial" panose="020B0604020202020204" pitchFamily="34" charset="0"/>
                <a:ea typeface="Times New Roman" panose="02020603050405020304" pitchFamily="18" charset="0"/>
              </a:rPr>
              <a:t>Can </a:t>
            </a:r>
            <a:r>
              <a:rPr lang="en-US" sz="2200" dirty="0" err="1">
                <a:highlight>
                  <a:srgbClr val="FFFF00"/>
                </a:highlight>
                <a:latin typeface="Arial" panose="020B0604020202020204" pitchFamily="34" charset="0"/>
                <a:ea typeface="Times New Roman" panose="02020603050405020304" pitchFamily="18" charset="0"/>
              </a:rPr>
              <a:t>CiC</a:t>
            </a:r>
            <a:r>
              <a:rPr lang="en-US" sz="2200" dirty="0">
                <a:highlight>
                  <a:srgbClr val="FFFF00"/>
                </a:highlight>
                <a:latin typeface="Arial" panose="020B0604020202020204" pitchFamily="34" charset="0"/>
                <a:ea typeface="Times New Roman" panose="02020603050405020304" pitchFamily="18" charset="0"/>
              </a:rPr>
              <a:t> decline?</a:t>
            </a:r>
            <a:endParaRPr lang="en-US" sz="2200" dirty="0">
              <a:effectLst/>
              <a:highlight>
                <a:srgbClr val="FFFF00"/>
              </a:highlight>
              <a:latin typeface="Arial" panose="020B0604020202020204" pitchFamily="34" charset="0"/>
              <a:ea typeface="Times New Roman" panose="02020603050405020304" pitchFamily="18" charset="0"/>
            </a:endParaRPr>
          </a:p>
          <a:p>
            <a:pPr marL="457200" lvl="1" indent="0">
              <a:buNone/>
            </a:pPr>
            <a:endParaRPr lang="en-US" sz="1800" dirty="0"/>
          </a:p>
        </p:txBody>
      </p:sp>
    </p:spTree>
    <p:extLst>
      <p:ext uri="{BB962C8B-B14F-4D97-AF65-F5344CB8AC3E}">
        <p14:creationId xmlns:p14="http://schemas.microsoft.com/office/powerpoint/2010/main" val="794229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DFED7583-F7F7-42BD-AB14-AAAA30FF90DF}"/>
              </a:ext>
            </a:extLst>
          </p:cNvPr>
          <p:cNvGrpSpPr/>
          <p:nvPr/>
        </p:nvGrpSpPr>
        <p:grpSpPr>
          <a:xfrm>
            <a:off x="609600" y="235756"/>
            <a:ext cx="5486400" cy="3805892"/>
            <a:chOff x="838200" y="1174903"/>
            <a:chExt cx="5486400" cy="4730684"/>
          </a:xfrm>
        </p:grpSpPr>
        <p:grpSp>
          <p:nvGrpSpPr>
            <p:cNvPr id="11" name="Group 10">
              <a:extLst>
                <a:ext uri="{FF2B5EF4-FFF2-40B4-BE49-F238E27FC236}">
                  <a16:creationId xmlns:a16="http://schemas.microsoft.com/office/drawing/2014/main" id="{417E9D2B-5F66-476F-AD4D-E7D707408EAB}"/>
                </a:ext>
              </a:extLst>
            </p:cNvPr>
            <p:cNvGrpSpPr/>
            <p:nvPr/>
          </p:nvGrpSpPr>
          <p:grpSpPr>
            <a:xfrm>
              <a:off x="838200" y="1623855"/>
              <a:ext cx="5486400" cy="4281732"/>
              <a:chOff x="838200" y="1623855"/>
              <a:chExt cx="5486400" cy="4281732"/>
            </a:xfrm>
          </p:grpSpPr>
          <p:sp>
            <p:nvSpPr>
              <p:cNvPr id="4" name="Rectangle 3">
                <a:extLst>
                  <a:ext uri="{FF2B5EF4-FFF2-40B4-BE49-F238E27FC236}">
                    <a16:creationId xmlns:a16="http://schemas.microsoft.com/office/drawing/2014/main" id="{CA99FCB7-354E-4D10-8B0A-F94558E21B45}"/>
                  </a:ext>
                </a:extLst>
              </p:cNvPr>
              <p:cNvSpPr/>
              <p:nvPr/>
            </p:nvSpPr>
            <p:spPr>
              <a:xfrm>
                <a:off x="838200" y="2065107"/>
                <a:ext cx="2743200" cy="3840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High Quality Liquid Collateral</a:t>
                </a:r>
              </a:p>
            </p:txBody>
          </p:sp>
          <p:sp>
            <p:nvSpPr>
              <p:cNvPr id="5" name="Rectangle 4">
                <a:extLst>
                  <a:ext uri="{FF2B5EF4-FFF2-40B4-BE49-F238E27FC236}">
                    <a16:creationId xmlns:a16="http://schemas.microsoft.com/office/drawing/2014/main" id="{D5F77B70-30F2-4C6B-848F-F4B9715C1B97}"/>
                  </a:ext>
                </a:extLst>
              </p:cNvPr>
              <p:cNvSpPr/>
              <p:nvPr/>
            </p:nvSpPr>
            <p:spPr>
              <a:xfrm>
                <a:off x="3571125" y="2065106"/>
                <a:ext cx="2743200" cy="1191801"/>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Currency in Circulation or Banknotes</a:t>
                </a:r>
              </a:p>
            </p:txBody>
          </p:sp>
          <p:sp>
            <p:nvSpPr>
              <p:cNvPr id="7" name="Rectangle 6">
                <a:extLst>
                  <a:ext uri="{FF2B5EF4-FFF2-40B4-BE49-F238E27FC236}">
                    <a16:creationId xmlns:a16="http://schemas.microsoft.com/office/drawing/2014/main" id="{5E0A40E1-699D-431E-BD92-65B9E3FEA715}"/>
                  </a:ext>
                </a:extLst>
              </p:cNvPr>
              <p:cNvSpPr/>
              <p:nvPr/>
            </p:nvSpPr>
            <p:spPr>
              <a:xfrm>
                <a:off x="3566581" y="3256909"/>
                <a:ext cx="2743200" cy="213369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Required Reserves</a:t>
                </a:r>
              </a:p>
            </p:txBody>
          </p:sp>
          <p:sp>
            <p:nvSpPr>
              <p:cNvPr id="8" name="Rectangle 7">
                <a:extLst>
                  <a:ext uri="{FF2B5EF4-FFF2-40B4-BE49-F238E27FC236}">
                    <a16:creationId xmlns:a16="http://schemas.microsoft.com/office/drawing/2014/main" id="{B278D882-E66B-4D8E-9BCA-16346C23AF5C}"/>
                  </a:ext>
                </a:extLst>
              </p:cNvPr>
              <p:cNvSpPr/>
              <p:nvPr/>
            </p:nvSpPr>
            <p:spPr>
              <a:xfrm>
                <a:off x="3581400" y="5390605"/>
                <a:ext cx="2743200" cy="514981"/>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Capital</a:t>
                </a:r>
              </a:p>
            </p:txBody>
          </p:sp>
          <p:sp>
            <p:nvSpPr>
              <p:cNvPr id="9" name="TextBox 8">
                <a:extLst>
                  <a:ext uri="{FF2B5EF4-FFF2-40B4-BE49-F238E27FC236}">
                    <a16:creationId xmlns:a16="http://schemas.microsoft.com/office/drawing/2014/main" id="{F65AE7EF-A882-46D9-A2D6-51F54982ECC1}"/>
                  </a:ext>
                </a:extLst>
              </p:cNvPr>
              <p:cNvSpPr txBox="1"/>
              <p:nvPr/>
            </p:nvSpPr>
            <p:spPr>
              <a:xfrm>
                <a:off x="1765817" y="1623855"/>
                <a:ext cx="887966" cy="369332"/>
              </a:xfrm>
              <a:prstGeom prst="rect">
                <a:avLst/>
              </a:prstGeom>
              <a:noFill/>
            </p:spPr>
            <p:txBody>
              <a:bodyPr wrap="square" rtlCol="0">
                <a:spAutoFit/>
              </a:bodyPr>
              <a:lstStyle/>
              <a:p>
                <a:r>
                  <a:rPr lang="en-US" dirty="0">
                    <a:solidFill>
                      <a:schemeClr val="bg1"/>
                    </a:solidFill>
                  </a:rPr>
                  <a:t>Assets</a:t>
                </a:r>
              </a:p>
            </p:txBody>
          </p:sp>
          <p:sp>
            <p:nvSpPr>
              <p:cNvPr id="10" name="TextBox 9">
                <a:extLst>
                  <a:ext uri="{FF2B5EF4-FFF2-40B4-BE49-F238E27FC236}">
                    <a16:creationId xmlns:a16="http://schemas.microsoft.com/office/drawing/2014/main" id="{98406275-B521-4B45-904D-4E2E5D303CAC}"/>
                  </a:ext>
                </a:extLst>
              </p:cNvPr>
              <p:cNvSpPr txBox="1"/>
              <p:nvPr/>
            </p:nvSpPr>
            <p:spPr>
              <a:xfrm>
                <a:off x="4375453" y="1623855"/>
                <a:ext cx="1155094" cy="369332"/>
              </a:xfrm>
              <a:prstGeom prst="rect">
                <a:avLst/>
              </a:prstGeom>
              <a:noFill/>
            </p:spPr>
            <p:txBody>
              <a:bodyPr wrap="square" rtlCol="0">
                <a:spAutoFit/>
              </a:bodyPr>
              <a:lstStyle/>
              <a:p>
                <a:r>
                  <a:rPr lang="en-US" dirty="0">
                    <a:solidFill>
                      <a:schemeClr val="bg1"/>
                    </a:solidFill>
                  </a:rPr>
                  <a:t>Liabilities</a:t>
                </a:r>
              </a:p>
            </p:txBody>
          </p:sp>
        </p:grpSp>
        <p:cxnSp>
          <p:nvCxnSpPr>
            <p:cNvPr id="13" name="Straight Connector 12">
              <a:extLst>
                <a:ext uri="{FF2B5EF4-FFF2-40B4-BE49-F238E27FC236}">
                  <a16:creationId xmlns:a16="http://schemas.microsoft.com/office/drawing/2014/main" id="{41A93EDF-984B-4FD2-B4BC-36D26BD06FB7}"/>
                </a:ext>
              </a:extLst>
            </p:cNvPr>
            <p:cNvCxnSpPr/>
            <p:nvPr/>
          </p:nvCxnSpPr>
          <p:spPr>
            <a:xfrm>
              <a:off x="838200" y="1541124"/>
              <a:ext cx="5486400"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10A8FDA-48B6-4552-B240-9B56E01DF008}"/>
                </a:ext>
              </a:extLst>
            </p:cNvPr>
            <p:cNvCxnSpPr/>
            <p:nvPr/>
          </p:nvCxnSpPr>
          <p:spPr>
            <a:xfrm>
              <a:off x="3571126" y="1551398"/>
              <a:ext cx="0" cy="4354189"/>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5ADDB88-9F12-4D5A-A737-C45B95634405}"/>
                </a:ext>
              </a:extLst>
            </p:cNvPr>
            <p:cNvSpPr txBox="1"/>
            <p:nvPr/>
          </p:nvSpPr>
          <p:spPr>
            <a:xfrm>
              <a:off x="905256" y="1174903"/>
              <a:ext cx="5184455" cy="304575"/>
            </a:xfrm>
            <a:prstGeom prst="rect">
              <a:avLst/>
            </a:prstGeom>
            <a:noFill/>
          </p:spPr>
          <p:txBody>
            <a:bodyPr wrap="square" rtlCol="0">
              <a:spAutoFit/>
            </a:bodyPr>
            <a:lstStyle/>
            <a:p>
              <a:pPr algn="ctr"/>
              <a:r>
                <a:rPr lang="en-US" b="1" dirty="0">
                  <a:solidFill>
                    <a:schemeClr val="bg1"/>
                  </a:solidFill>
                </a:rPr>
                <a:t>Stylized Central Bank Balance Sheet</a:t>
              </a:r>
            </a:p>
          </p:txBody>
        </p:sp>
      </p:grpSp>
      <p:grpSp>
        <p:nvGrpSpPr>
          <p:cNvPr id="2" name="Group 1">
            <a:extLst>
              <a:ext uri="{FF2B5EF4-FFF2-40B4-BE49-F238E27FC236}">
                <a16:creationId xmlns:a16="http://schemas.microsoft.com/office/drawing/2014/main" id="{0309EA94-0E06-4C42-B8E9-C260CF443E19}"/>
              </a:ext>
            </a:extLst>
          </p:cNvPr>
          <p:cNvGrpSpPr/>
          <p:nvPr/>
        </p:nvGrpSpPr>
        <p:grpSpPr>
          <a:xfrm>
            <a:off x="6330890" y="179308"/>
            <a:ext cx="5486400" cy="6532383"/>
            <a:chOff x="6409267" y="1104741"/>
            <a:chExt cx="5486400" cy="4800846"/>
          </a:xfrm>
        </p:grpSpPr>
        <p:sp>
          <p:nvSpPr>
            <p:cNvPr id="23" name="Rectangle 22">
              <a:extLst>
                <a:ext uri="{FF2B5EF4-FFF2-40B4-BE49-F238E27FC236}">
                  <a16:creationId xmlns:a16="http://schemas.microsoft.com/office/drawing/2014/main" id="{D7D813CB-91C0-435E-AA3A-1D610D52657E}"/>
                </a:ext>
              </a:extLst>
            </p:cNvPr>
            <p:cNvSpPr/>
            <p:nvPr/>
          </p:nvSpPr>
          <p:spPr>
            <a:xfrm>
              <a:off x="6409267" y="2065107"/>
              <a:ext cx="2743200" cy="3840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High Quality Liquid Collateral</a:t>
              </a:r>
            </a:p>
          </p:txBody>
        </p:sp>
        <p:sp>
          <p:nvSpPr>
            <p:cNvPr id="24" name="Rectangle 23">
              <a:extLst>
                <a:ext uri="{FF2B5EF4-FFF2-40B4-BE49-F238E27FC236}">
                  <a16:creationId xmlns:a16="http://schemas.microsoft.com/office/drawing/2014/main" id="{C10A43E8-C02B-474D-803A-DB900E2FD496}"/>
                </a:ext>
              </a:extLst>
            </p:cNvPr>
            <p:cNvSpPr/>
            <p:nvPr/>
          </p:nvSpPr>
          <p:spPr>
            <a:xfrm>
              <a:off x="9152466" y="2065106"/>
              <a:ext cx="2743200" cy="118872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Currency in Circulation or Banknotes</a:t>
              </a:r>
            </a:p>
          </p:txBody>
        </p:sp>
        <p:sp>
          <p:nvSpPr>
            <p:cNvPr id="25" name="Rectangle 24">
              <a:extLst>
                <a:ext uri="{FF2B5EF4-FFF2-40B4-BE49-F238E27FC236}">
                  <a16:creationId xmlns:a16="http://schemas.microsoft.com/office/drawing/2014/main" id="{A8E9B1B6-9036-4A94-80F4-6043900DB99A}"/>
                </a:ext>
              </a:extLst>
            </p:cNvPr>
            <p:cNvSpPr/>
            <p:nvPr/>
          </p:nvSpPr>
          <p:spPr>
            <a:xfrm>
              <a:off x="9152466" y="3258307"/>
              <a:ext cx="2743200" cy="111225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Required Reserves</a:t>
              </a:r>
            </a:p>
          </p:txBody>
        </p:sp>
        <p:sp>
          <p:nvSpPr>
            <p:cNvPr id="26" name="Rectangle 25">
              <a:extLst>
                <a:ext uri="{FF2B5EF4-FFF2-40B4-BE49-F238E27FC236}">
                  <a16:creationId xmlns:a16="http://schemas.microsoft.com/office/drawing/2014/main" id="{1C4B7AF4-70D4-4DB9-A2EC-E3A5176F7F8B}"/>
                </a:ext>
              </a:extLst>
            </p:cNvPr>
            <p:cNvSpPr/>
            <p:nvPr/>
          </p:nvSpPr>
          <p:spPr>
            <a:xfrm>
              <a:off x="9152467" y="5390605"/>
              <a:ext cx="2743200" cy="51269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Capital</a:t>
              </a:r>
            </a:p>
          </p:txBody>
        </p:sp>
        <p:sp>
          <p:nvSpPr>
            <p:cNvPr id="27" name="TextBox 26">
              <a:extLst>
                <a:ext uri="{FF2B5EF4-FFF2-40B4-BE49-F238E27FC236}">
                  <a16:creationId xmlns:a16="http://schemas.microsoft.com/office/drawing/2014/main" id="{F04EFB7E-D2BB-4F64-BABF-2960CD189D05}"/>
                </a:ext>
              </a:extLst>
            </p:cNvPr>
            <p:cNvSpPr txBox="1"/>
            <p:nvPr/>
          </p:nvSpPr>
          <p:spPr>
            <a:xfrm>
              <a:off x="7336884" y="1623855"/>
              <a:ext cx="887966" cy="369332"/>
            </a:xfrm>
            <a:prstGeom prst="rect">
              <a:avLst/>
            </a:prstGeom>
            <a:noFill/>
          </p:spPr>
          <p:txBody>
            <a:bodyPr wrap="square" rtlCol="0">
              <a:spAutoFit/>
            </a:bodyPr>
            <a:lstStyle/>
            <a:p>
              <a:r>
                <a:rPr lang="en-US" dirty="0">
                  <a:solidFill>
                    <a:schemeClr val="bg1"/>
                  </a:solidFill>
                </a:rPr>
                <a:t>Assets</a:t>
              </a:r>
            </a:p>
          </p:txBody>
        </p:sp>
        <p:sp>
          <p:nvSpPr>
            <p:cNvPr id="28" name="TextBox 27">
              <a:extLst>
                <a:ext uri="{FF2B5EF4-FFF2-40B4-BE49-F238E27FC236}">
                  <a16:creationId xmlns:a16="http://schemas.microsoft.com/office/drawing/2014/main" id="{6610DE0F-0D80-4BAF-A9D5-4FFEBC139E04}"/>
                </a:ext>
              </a:extLst>
            </p:cNvPr>
            <p:cNvSpPr txBox="1"/>
            <p:nvPr/>
          </p:nvSpPr>
          <p:spPr>
            <a:xfrm>
              <a:off x="9946520" y="1623855"/>
              <a:ext cx="1155094" cy="369332"/>
            </a:xfrm>
            <a:prstGeom prst="rect">
              <a:avLst/>
            </a:prstGeom>
            <a:noFill/>
          </p:spPr>
          <p:txBody>
            <a:bodyPr wrap="square" rtlCol="0">
              <a:spAutoFit/>
            </a:bodyPr>
            <a:lstStyle/>
            <a:p>
              <a:r>
                <a:rPr lang="en-US" dirty="0">
                  <a:solidFill>
                    <a:schemeClr val="bg1"/>
                  </a:solidFill>
                </a:rPr>
                <a:t>Liabilities</a:t>
              </a:r>
            </a:p>
          </p:txBody>
        </p:sp>
        <p:cxnSp>
          <p:nvCxnSpPr>
            <p:cNvPr id="20" name="Straight Connector 19">
              <a:extLst>
                <a:ext uri="{FF2B5EF4-FFF2-40B4-BE49-F238E27FC236}">
                  <a16:creationId xmlns:a16="http://schemas.microsoft.com/office/drawing/2014/main" id="{BE849E2F-052A-404A-8989-ADB43C50688B}"/>
                </a:ext>
              </a:extLst>
            </p:cNvPr>
            <p:cNvCxnSpPr/>
            <p:nvPr/>
          </p:nvCxnSpPr>
          <p:spPr>
            <a:xfrm>
              <a:off x="6409267" y="1541124"/>
              <a:ext cx="5486400"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5C4C7CF-23EA-4227-987D-50B0D72F8B04}"/>
                </a:ext>
              </a:extLst>
            </p:cNvPr>
            <p:cNvCxnSpPr/>
            <p:nvPr/>
          </p:nvCxnSpPr>
          <p:spPr>
            <a:xfrm>
              <a:off x="9142193" y="1551398"/>
              <a:ext cx="0" cy="4354189"/>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5164160-1A7F-4A2B-A70E-9B737B2C2A4F}"/>
                </a:ext>
              </a:extLst>
            </p:cNvPr>
            <p:cNvSpPr txBox="1"/>
            <p:nvPr/>
          </p:nvSpPr>
          <p:spPr>
            <a:xfrm>
              <a:off x="6409267" y="1104741"/>
              <a:ext cx="5480290" cy="271433"/>
            </a:xfrm>
            <a:prstGeom prst="rect">
              <a:avLst/>
            </a:prstGeom>
            <a:noFill/>
          </p:spPr>
          <p:txBody>
            <a:bodyPr wrap="square" rtlCol="0">
              <a:spAutoFit/>
            </a:bodyPr>
            <a:lstStyle/>
            <a:p>
              <a:pPr algn="ctr"/>
              <a:r>
                <a:rPr lang="en-US" b="1" dirty="0">
                  <a:solidFill>
                    <a:schemeClr val="bg1"/>
                  </a:solidFill>
                </a:rPr>
                <a:t>Stylized Central Bank Balance Sheet </a:t>
              </a:r>
              <a:r>
                <a:rPr lang="en-US" b="1" dirty="0">
                  <a:solidFill>
                    <a:schemeClr val="bg1"/>
                  </a:solidFill>
                  <a:highlight>
                    <a:srgbClr val="FFFF00"/>
                  </a:highlight>
                </a:rPr>
                <a:t>post QE</a:t>
              </a:r>
            </a:p>
          </p:txBody>
        </p:sp>
        <p:sp>
          <p:nvSpPr>
            <p:cNvPr id="29" name="Rectangle 28">
              <a:extLst>
                <a:ext uri="{FF2B5EF4-FFF2-40B4-BE49-F238E27FC236}">
                  <a16:creationId xmlns:a16="http://schemas.microsoft.com/office/drawing/2014/main" id="{E0062DC8-4AC8-460B-AB5E-2DFF999BE5E5}"/>
                </a:ext>
              </a:extLst>
            </p:cNvPr>
            <p:cNvSpPr/>
            <p:nvPr/>
          </p:nvSpPr>
          <p:spPr>
            <a:xfrm>
              <a:off x="9146357" y="4370561"/>
              <a:ext cx="2743200" cy="102010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Excess Reserves</a:t>
              </a:r>
            </a:p>
          </p:txBody>
        </p:sp>
      </p:grpSp>
      <p:sp>
        <p:nvSpPr>
          <p:cNvPr id="19" name="TextBox 18">
            <a:extLst>
              <a:ext uri="{FF2B5EF4-FFF2-40B4-BE49-F238E27FC236}">
                <a16:creationId xmlns:a16="http://schemas.microsoft.com/office/drawing/2014/main" id="{AA8AF9EF-CF5F-4244-B5A3-09F3CA27C817}"/>
              </a:ext>
            </a:extLst>
          </p:cNvPr>
          <p:cNvSpPr txBox="1"/>
          <p:nvPr/>
        </p:nvSpPr>
        <p:spPr>
          <a:xfrm>
            <a:off x="0" y="6309360"/>
            <a:ext cx="12444981" cy="646331"/>
          </a:xfrm>
          <a:prstGeom prst="rect">
            <a:avLst/>
          </a:prstGeom>
          <a:noFill/>
          <a:ln>
            <a:solidFill>
              <a:srgbClr val="658D1B"/>
            </a:solidFill>
          </a:ln>
        </p:spPr>
        <p:txBody>
          <a:bodyPr wrap="square" rtlCol="0">
            <a:spAutoFit/>
          </a:bodyPr>
          <a:lstStyle/>
          <a:p>
            <a:r>
              <a:rPr lang="en-US" b="1" dirty="0">
                <a:ln w="10160">
                  <a:solidFill>
                    <a:schemeClr val="accent5"/>
                  </a:solidFill>
                  <a:prstDash val="solid"/>
                </a:ln>
                <a:solidFill>
                  <a:schemeClr val="bg1"/>
                </a:solidFill>
                <a:effectLst>
                  <a:outerShdw blurRad="38100" dist="22860" dir="5400000" algn="tl" rotWithShape="0">
                    <a:srgbClr val="000000">
                      <a:alpha val="30000"/>
                    </a:srgbClr>
                  </a:outerShdw>
                </a:effectLst>
              </a:rPr>
              <a:t>Green area is M0 in both Figures;  </a:t>
            </a:r>
          </a:p>
          <a:p>
            <a:r>
              <a:rPr lang="en-US" dirty="0">
                <a:solidFill>
                  <a:schemeClr val="bg1"/>
                </a:solidFill>
                <a:highlight>
                  <a:srgbClr val="FFFF00"/>
                </a:highlight>
              </a:rPr>
              <a:t>left figure is normal CB balance sheet; </a:t>
            </a:r>
            <a:r>
              <a:rPr lang="en-US" dirty="0">
                <a:solidFill>
                  <a:schemeClr val="bg1"/>
                </a:solidFill>
              </a:rPr>
              <a:t>right figure due to QE in some Advanced Economies</a:t>
            </a:r>
          </a:p>
        </p:txBody>
      </p:sp>
      <p:sp>
        <p:nvSpPr>
          <p:cNvPr id="30" name="Right Brace 29">
            <a:extLst>
              <a:ext uri="{FF2B5EF4-FFF2-40B4-BE49-F238E27FC236}">
                <a16:creationId xmlns:a16="http://schemas.microsoft.com/office/drawing/2014/main" id="{AF2C06C3-4CBB-4D3F-9DE3-BF825E67E28A}"/>
              </a:ext>
            </a:extLst>
          </p:cNvPr>
          <p:cNvSpPr/>
          <p:nvPr/>
        </p:nvSpPr>
        <p:spPr>
          <a:xfrm>
            <a:off x="5705856" y="1647013"/>
            <a:ext cx="283464" cy="2860979"/>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31" name="Right Brace 30">
            <a:extLst>
              <a:ext uri="{FF2B5EF4-FFF2-40B4-BE49-F238E27FC236}">
                <a16:creationId xmlns:a16="http://schemas.microsoft.com/office/drawing/2014/main" id="{C4CD28D1-328E-4112-87EF-CF6D5AEBA4CA}"/>
              </a:ext>
            </a:extLst>
          </p:cNvPr>
          <p:cNvSpPr/>
          <p:nvPr/>
        </p:nvSpPr>
        <p:spPr>
          <a:xfrm>
            <a:off x="11411712" y="1647013"/>
            <a:ext cx="409740" cy="3404241"/>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110962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D2B4D-36E5-4F0B-92E6-FF6EA16EED41}"/>
              </a:ext>
            </a:extLst>
          </p:cNvPr>
          <p:cNvSpPr>
            <a:spLocks noGrp="1"/>
          </p:cNvSpPr>
          <p:nvPr>
            <p:ph type="title"/>
          </p:nvPr>
        </p:nvSpPr>
        <p:spPr>
          <a:xfrm>
            <a:off x="215660" y="365126"/>
            <a:ext cx="11138140" cy="902958"/>
          </a:xfrm>
        </p:spPr>
        <p:txBody>
          <a:bodyPr>
            <a:normAutofit fontScale="90000"/>
          </a:bodyPr>
          <a:lstStyle/>
          <a:p>
            <a:r>
              <a:rPr lang="en-US" b="1" dirty="0"/>
              <a:t>Money in a typical central bank balance sheet</a:t>
            </a:r>
            <a:r>
              <a:rPr lang="en-US" dirty="0"/>
              <a:t>:</a:t>
            </a:r>
          </a:p>
        </p:txBody>
      </p:sp>
      <p:sp>
        <p:nvSpPr>
          <p:cNvPr id="3" name="Content Placeholder 2">
            <a:extLst>
              <a:ext uri="{FF2B5EF4-FFF2-40B4-BE49-F238E27FC236}">
                <a16:creationId xmlns:a16="http://schemas.microsoft.com/office/drawing/2014/main" id="{DF2BC8A2-28A1-4186-891E-F0472C0C5ABF}"/>
              </a:ext>
            </a:extLst>
          </p:cNvPr>
          <p:cNvSpPr>
            <a:spLocks noGrp="1"/>
          </p:cNvSpPr>
          <p:nvPr>
            <p:ph idx="1"/>
          </p:nvPr>
        </p:nvSpPr>
        <p:spPr>
          <a:xfrm>
            <a:off x="103517" y="1268084"/>
            <a:ext cx="11250283" cy="5589916"/>
          </a:xfrm>
        </p:spPr>
        <p:txBody>
          <a:bodyPr/>
          <a:lstStyle/>
          <a:p>
            <a:pPr marL="0" marR="0">
              <a:lnSpc>
                <a:spcPct val="125000"/>
              </a:lnSpc>
              <a:spcBef>
                <a:spcPts val="0"/>
              </a:spcBef>
              <a:spcAft>
                <a:spcPts val="1200"/>
              </a:spcAft>
            </a:pPr>
            <a:r>
              <a:rPr lang="en-US" sz="2200" dirty="0">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Figure 1 shows a standard balance sheet with M0 depicted in green shade (typically, </a:t>
            </a:r>
            <a:r>
              <a:rPr lang="en-US" sz="2200" dirty="0" err="1">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CiC</a:t>
            </a:r>
            <a:r>
              <a:rPr lang="en-US" sz="2200" dirty="0">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 and required reserves; lately some advanced economies due to QE have excess reserves also). The importance of </a:t>
            </a:r>
            <a:r>
              <a:rPr lang="en-US" sz="2200" dirty="0" err="1">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CiC</a:t>
            </a:r>
            <a:r>
              <a:rPr lang="en-US" sz="2200" dirty="0">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 is illustrated by </a:t>
            </a:r>
            <a:r>
              <a:rPr lang="en-US" sz="2200" b="1" dirty="0" err="1">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Bindseil</a:t>
            </a:r>
            <a:r>
              <a:rPr lang="en-US" sz="2200" b="1" dirty="0">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 in his 2018 Jackson Hole speech:</a:t>
            </a:r>
          </a:p>
          <a:p>
            <a:pPr marL="0" marR="0">
              <a:lnSpc>
                <a:spcPct val="125000"/>
              </a:lnSpc>
              <a:spcBef>
                <a:spcPts val="0"/>
              </a:spcBef>
              <a:spcAft>
                <a:spcPts val="1200"/>
              </a:spcAft>
            </a:pPr>
            <a:endParaRPr lang="en-US" sz="22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nSpc>
                <a:spcPct val="125000"/>
              </a:lnSpc>
              <a:spcBef>
                <a:spcPts val="0"/>
              </a:spcBef>
              <a:spcAft>
                <a:spcPts val="1200"/>
              </a:spcAft>
            </a:pPr>
            <a:r>
              <a:rPr lang="en-US" sz="2200" dirty="0">
                <a:solidFill>
                  <a:srgbClr val="21212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200" i="1" dirty="0">
                <a:effectLst/>
                <a:latin typeface="Times New Roman" panose="02020603050405020304" pitchFamily="18" charset="0"/>
                <a:ea typeface="Times New Roman" panose="02020603050405020304" pitchFamily="18" charset="0"/>
                <a:cs typeface="Times New Roman" panose="02020603050405020304" pitchFamily="18" charset="0"/>
              </a:rPr>
              <a:t>[An] outstandingly lean central bank balance sheet was the one of the Fed pre-crisis</a:t>
            </a:r>
            <a:r>
              <a:rPr lang="en-US" sz="2200" i="1"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where the total balance sheet length was only around 1.1 times the total amount of bank notes in circulation</a:t>
            </a:r>
            <a:r>
              <a:rPr lang="en-US" sz="2200" i="1" dirty="0">
                <a:effectLst/>
                <a:latin typeface="Times New Roman" panose="02020603050405020304" pitchFamily="18" charset="0"/>
                <a:ea typeface="Times New Roman" panose="02020603050405020304" pitchFamily="18" charset="0"/>
                <a:cs typeface="Times New Roman" panose="02020603050405020304" pitchFamily="18" charset="0"/>
              </a:rPr>
              <a:t>. [ ] ...the idea that the central bank permanently injects monetary accommodation through a longer balance sheet with substantial holdings of a portfolio of less liquid assets with long maturity and possibly some credit riskiness does not appear sufficiently convincing.”</a:t>
            </a:r>
            <a:endParaRPr lang="en-US" sz="2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029870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BCDE5-B13B-42B9-AB8D-073B93B68883}"/>
              </a:ext>
            </a:extLst>
          </p:cNvPr>
          <p:cNvSpPr>
            <a:spLocks noGrp="1"/>
          </p:cNvSpPr>
          <p:nvPr>
            <p:ph type="title"/>
          </p:nvPr>
        </p:nvSpPr>
        <p:spPr>
          <a:xfrm>
            <a:off x="838200" y="210313"/>
            <a:ext cx="10515600" cy="347471"/>
          </a:xfrm>
        </p:spPr>
        <p:txBody>
          <a:bodyPr>
            <a:normAutofit fontScale="90000"/>
          </a:bodyPr>
          <a:lstStyle/>
          <a:p>
            <a:r>
              <a:rPr lang="en-US" b="1" dirty="0"/>
              <a:t>What is seigniorage</a:t>
            </a:r>
          </a:p>
        </p:txBody>
      </p:sp>
      <p:sp>
        <p:nvSpPr>
          <p:cNvPr id="3" name="Content Placeholder 2">
            <a:extLst>
              <a:ext uri="{FF2B5EF4-FFF2-40B4-BE49-F238E27FC236}">
                <a16:creationId xmlns:a16="http://schemas.microsoft.com/office/drawing/2014/main" id="{1391C234-7A98-47B8-8F17-005EB4B4EB38}"/>
              </a:ext>
            </a:extLst>
          </p:cNvPr>
          <p:cNvSpPr>
            <a:spLocks noGrp="1"/>
          </p:cNvSpPr>
          <p:nvPr>
            <p:ph idx="1"/>
          </p:nvPr>
        </p:nvSpPr>
        <p:spPr>
          <a:xfrm>
            <a:off x="0" y="850392"/>
            <a:ext cx="12033849" cy="5907024"/>
          </a:xfrm>
        </p:spPr>
        <p:txBody>
          <a:bodyPr>
            <a:normAutofit lnSpcReduction="10000"/>
          </a:bodyPr>
          <a:lstStyle/>
          <a:p>
            <a:r>
              <a:rPr lang="en-US" sz="2600" dirty="0">
                <a:effectLst/>
                <a:latin typeface="Arial" panose="020B0604020202020204" pitchFamily="34" charset="0"/>
                <a:ea typeface="Times New Roman" panose="02020603050405020304" pitchFamily="18" charset="0"/>
              </a:rPr>
              <a:t>"seigniorage": the central bank trades its monetary asset for non-monetary assets (for example Treasury bonds) and profits from the </a:t>
            </a:r>
            <a:r>
              <a:rPr lang="en-US" sz="2600" dirty="0">
                <a:effectLst/>
                <a:highlight>
                  <a:srgbClr val="FFFF00"/>
                </a:highlight>
                <a:latin typeface="Arial" panose="020B0604020202020204" pitchFamily="34" charset="0"/>
                <a:ea typeface="Times New Roman" panose="02020603050405020304" pitchFamily="18" charset="0"/>
              </a:rPr>
              <a:t>difference between the interest payable on the bonds and the interest cost it pays (typically zero) </a:t>
            </a:r>
            <a:r>
              <a:rPr lang="en-US" sz="2600" dirty="0">
                <a:effectLst/>
                <a:latin typeface="Arial" panose="020B0604020202020204" pitchFamily="34" charset="0"/>
                <a:ea typeface="Times New Roman" panose="02020603050405020304" pitchFamily="18" charset="0"/>
              </a:rPr>
              <a:t>on the monetary asset.</a:t>
            </a:r>
            <a:r>
              <a:rPr lang="en-US" sz="2600" baseline="30000" dirty="0">
                <a:effectLst/>
                <a:latin typeface="Arial" panose="020B0604020202020204" pitchFamily="34" charset="0"/>
                <a:ea typeface="Times New Roman" panose="02020603050405020304" pitchFamily="18" charset="0"/>
              </a:rPr>
              <a:t> </a:t>
            </a:r>
          </a:p>
          <a:p>
            <a:pPr marL="0" indent="0">
              <a:buNone/>
            </a:pPr>
            <a:endParaRPr lang="en-US" sz="2600" dirty="0">
              <a:effectLst/>
              <a:latin typeface="Arial" panose="020B0604020202020204" pitchFamily="34" charset="0"/>
              <a:ea typeface="Times New Roman" panose="02020603050405020304" pitchFamily="18" charset="0"/>
            </a:endParaRPr>
          </a:p>
          <a:p>
            <a:r>
              <a:rPr lang="en-US" sz="2600" dirty="0">
                <a:effectLst/>
                <a:latin typeface="Arial" panose="020B0604020202020204" pitchFamily="34" charset="0"/>
                <a:ea typeface="Times New Roman" panose="02020603050405020304" pitchFamily="18" charset="0"/>
                <a:cs typeface="Arial" panose="020B0604020202020204" pitchFamily="34" charset="0"/>
              </a:rPr>
              <a:t>Seigniorage is (and has been) an integral part of EMs and LICs </a:t>
            </a:r>
          </a:p>
          <a:p>
            <a:endParaRPr lang="en-US" sz="2600" dirty="0">
              <a:latin typeface="Arial" panose="020B0604020202020204" pitchFamily="34" charset="0"/>
              <a:ea typeface="Times New Roman" panose="02020603050405020304" pitchFamily="18" charset="0"/>
              <a:cs typeface="Arial" panose="020B0604020202020204" pitchFamily="34" charset="0"/>
            </a:endParaRPr>
          </a:p>
          <a:p>
            <a:r>
              <a:rPr lang="en-US" sz="2600" dirty="0">
                <a:effectLst/>
                <a:latin typeface="Arial" panose="020B0604020202020204" pitchFamily="34" charset="0"/>
                <a:ea typeface="Times New Roman" panose="02020603050405020304" pitchFamily="18" charset="0"/>
                <a:cs typeface="Arial" panose="020B0604020202020204" pitchFamily="34" charset="0"/>
              </a:rPr>
              <a:t>Typically in EMs and LICs central banks send a check to their Ministry of Finance as part of the MoF budget. </a:t>
            </a:r>
          </a:p>
          <a:p>
            <a:pPr marL="0" indent="0">
              <a:buNone/>
            </a:pPr>
            <a:endParaRPr lang="en-US" sz="2600" dirty="0">
              <a:latin typeface="Arial" panose="020B0604020202020204" pitchFamily="34" charset="0"/>
              <a:ea typeface="Times New Roman" panose="02020603050405020304" pitchFamily="18" charset="0"/>
              <a:cs typeface="Arial" panose="020B0604020202020204" pitchFamily="34" charset="0"/>
            </a:endParaRPr>
          </a:p>
          <a:p>
            <a:r>
              <a:rPr lang="en-US" sz="2600" dirty="0">
                <a:effectLst/>
                <a:latin typeface="Arial" panose="020B0604020202020204" pitchFamily="34" charset="0"/>
                <a:ea typeface="Times New Roman" panose="02020603050405020304" pitchFamily="18" charset="0"/>
                <a:cs typeface="Arial" panose="020B0604020202020204" pitchFamily="34" charset="0"/>
              </a:rPr>
              <a:t>See Reserve Bank of India speech (2021, July 22): </a:t>
            </a:r>
          </a:p>
          <a:p>
            <a:r>
              <a:rPr lang="en-US" sz="2000" u="sng" dirty="0">
                <a:solidFill>
                  <a:srgbClr val="009CDE"/>
                </a:solidFill>
                <a:effectLst/>
                <a:latin typeface="Arial" panose="020B0604020202020204" pitchFamily="34" charset="0"/>
                <a:ea typeface="Times New Roman" panose="02020603050405020304" pitchFamily="18" charset="0"/>
                <a:cs typeface="Arial" panose="020B0604020202020204" pitchFamily="34" charset="0"/>
                <a:hlinkClick r:id="rId2">
                  <a:extLst>
                    <a:ext uri="{A12FA001-AC4F-418D-AE19-62706E023703}">
                      <ahyp:hlinkClr xmlns:ahyp="http://schemas.microsoft.com/office/drawing/2018/hyperlinkcolor" val="tx"/>
                    </a:ext>
                  </a:extLst>
                </a:hlinkClick>
              </a:rPr>
              <a:t>https</a:t>
            </a:r>
            <a:r>
              <a:rPr lang="en-US" sz="2000" u="sng" dirty="0">
                <a:effectLst/>
                <a:latin typeface="Arial" panose="020B0604020202020204" pitchFamily="34" charset="0"/>
                <a:ea typeface="Times New Roman" panose="02020603050405020304" pitchFamily="18" charset="0"/>
                <a:cs typeface="Arial" panose="020B0604020202020204" pitchFamily="34" charset="0"/>
                <a:hlinkClick r:id="rId2">
                  <a:extLst>
                    <a:ext uri="{A12FA001-AC4F-418D-AE19-62706E023703}">
                      <ahyp:hlinkClr xmlns:ahyp="http://schemas.microsoft.com/office/drawing/2018/hyperlinkcolor" val="tx"/>
                    </a:ext>
                  </a:extLst>
                </a:hlinkClick>
              </a:rPr>
              <a:t>://www.rbi.org.in/Scripts/BS_SpeechesView.aspx?Id=1111</a:t>
            </a:r>
            <a:r>
              <a:rPr lang="en-US" sz="2000" u="sng"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r>
              <a:rPr lang="en-US" sz="2400" i="1" dirty="0"/>
              <a:t>Para 31 of speech:</a:t>
            </a:r>
            <a:r>
              <a:rPr lang="en-US" sz="2400" i="1" dirty="0">
                <a:highlight>
                  <a:srgbClr val="FFFF00"/>
                </a:highlight>
              </a:rPr>
              <a:t> i</a:t>
            </a:r>
            <a:r>
              <a:rPr lang="en-US" sz="2400" i="1" dirty="0">
                <a:solidFill>
                  <a:srgbClr val="000000"/>
                </a:solidFill>
                <a:effectLst/>
                <a:highlight>
                  <a:srgbClr val="FFFF00"/>
                </a:highlight>
                <a:latin typeface="Arial" panose="020B0604020202020204" pitchFamily="34" charset="0"/>
              </a:rPr>
              <a:t>ntroduction of CBDC has the potential to provide significant benefits, such as reduced dependency on cash, </a:t>
            </a:r>
            <a:r>
              <a:rPr lang="en-US" sz="2400" b="1" dirty="0">
                <a:solidFill>
                  <a:srgbClr val="000000"/>
                </a:solidFill>
                <a:effectLst/>
                <a:highlight>
                  <a:srgbClr val="FFFF00"/>
                </a:highlight>
                <a:latin typeface="Arial" panose="020B0604020202020204" pitchFamily="34" charset="0"/>
              </a:rPr>
              <a:t>higher seigniorage </a:t>
            </a:r>
            <a:r>
              <a:rPr lang="en-US" sz="2400" i="1" dirty="0">
                <a:solidFill>
                  <a:srgbClr val="000000"/>
                </a:solidFill>
                <a:effectLst/>
                <a:highlight>
                  <a:srgbClr val="FFFF00"/>
                </a:highlight>
                <a:latin typeface="Arial" panose="020B0604020202020204" pitchFamily="34" charset="0"/>
              </a:rPr>
              <a:t>due to lower transaction costs, reduced settlement risk</a:t>
            </a:r>
            <a:r>
              <a:rPr lang="en-US" sz="2400" i="1" dirty="0">
                <a:solidFill>
                  <a:srgbClr val="000000"/>
                </a:solidFill>
                <a:effectLst/>
                <a:latin typeface="Arial" panose="020B0604020202020204" pitchFamily="34" charset="0"/>
              </a:rPr>
              <a:t>. </a:t>
            </a:r>
            <a:endParaRPr lang="en-US" sz="2400" i="1" dirty="0"/>
          </a:p>
        </p:txBody>
      </p:sp>
    </p:spTree>
    <p:extLst>
      <p:ext uri="{BB962C8B-B14F-4D97-AF65-F5344CB8AC3E}">
        <p14:creationId xmlns:p14="http://schemas.microsoft.com/office/powerpoint/2010/main" val="178315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A4743-E6A0-43B8-81FC-75FBCC7AFE75}"/>
              </a:ext>
            </a:extLst>
          </p:cNvPr>
          <p:cNvSpPr>
            <a:spLocks noGrp="1"/>
          </p:cNvSpPr>
          <p:nvPr>
            <p:ph type="title"/>
          </p:nvPr>
        </p:nvSpPr>
        <p:spPr>
          <a:xfrm>
            <a:off x="92964" y="0"/>
            <a:ext cx="12006072" cy="1400960"/>
          </a:xfrm>
        </p:spPr>
        <p:txBody>
          <a:bodyPr>
            <a:normAutofit/>
          </a:bodyPr>
          <a:lstStyle/>
          <a:p>
            <a:r>
              <a:rPr lang="en-US" sz="3300" b="1" dirty="0">
                <a:latin typeface="Arial" panose="020B0604020202020204" pitchFamily="34" charset="0"/>
                <a:ea typeface="Times New Roman" panose="02020603050405020304" pitchFamily="18" charset="0"/>
                <a:cs typeface="Arial" panose="020B0604020202020204" pitchFamily="34" charset="0"/>
              </a:rPr>
              <a:t>C</a:t>
            </a:r>
            <a:r>
              <a:rPr lang="en-US" sz="3300" b="1" dirty="0">
                <a:effectLst/>
                <a:latin typeface="Arial" panose="020B0604020202020204" pitchFamily="34" charset="0"/>
                <a:ea typeface="Times New Roman" panose="02020603050405020304" pitchFamily="18" charset="0"/>
                <a:cs typeface="Arial" panose="020B0604020202020204" pitchFamily="34" charset="0"/>
              </a:rPr>
              <a:t>urrency-in-circulation (</a:t>
            </a:r>
            <a:r>
              <a:rPr lang="en-US" sz="3300" b="1" dirty="0" err="1">
                <a:effectLst/>
                <a:latin typeface="Arial" panose="020B0604020202020204" pitchFamily="34" charset="0"/>
                <a:ea typeface="Times New Roman" panose="02020603050405020304" pitchFamily="18" charset="0"/>
                <a:cs typeface="Arial" panose="020B0604020202020204" pitchFamily="34" charset="0"/>
              </a:rPr>
              <a:t>CiC</a:t>
            </a:r>
            <a:r>
              <a:rPr lang="en-US" sz="3300" b="1" dirty="0">
                <a:effectLst/>
                <a:latin typeface="Arial" panose="020B0604020202020204" pitchFamily="34" charset="0"/>
                <a:ea typeface="Times New Roman" panose="02020603050405020304" pitchFamily="18" charset="0"/>
                <a:cs typeface="Arial" panose="020B0604020202020204" pitchFamily="34" charset="0"/>
              </a:rPr>
              <a:t>) trends globally: </a:t>
            </a:r>
            <a:br>
              <a:rPr lang="en-US" sz="3300" dirty="0">
                <a:effectLst/>
                <a:latin typeface="Arial" panose="020B0604020202020204" pitchFamily="34" charset="0"/>
                <a:ea typeface="Times New Roman" panose="02020603050405020304" pitchFamily="18" charset="0"/>
                <a:cs typeface="Arial" panose="020B0604020202020204" pitchFamily="34" charset="0"/>
              </a:rPr>
            </a:br>
            <a:endParaRPr lang="en-US" sz="2400" dirty="0"/>
          </a:p>
        </p:txBody>
      </p:sp>
      <p:sp>
        <p:nvSpPr>
          <p:cNvPr id="3" name="Content Placeholder 2">
            <a:extLst>
              <a:ext uri="{FF2B5EF4-FFF2-40B4-BE49-F238E27FC236}">
                <a16:creationId xmlns:a16="http://schemas.microsoft.com/office/drawing/2014/main" id="{5A4C8967-AB1E-4D5D-BCE7-2775DB582047}"/>
              </a:ext>
            </a:extLst>
          </p:cNvPr>
          <p:cNvSpPr>
            <a:spLocks noGrp="1"/>
          </p:cNvSpPr>
          <p:nvPr>
            <p:ph idx="1"/>
          </p:nvPr>
        </p:nvSpPr>
        <p:spPr>
          <a:xfrm>
            <a:off x="0" y="932688"/>
            <a:ext cx="12192000" cy="5998464"/>
          </a:xfrm>
        </p:spPr>
        <p:txBody>
          <a:bodyPr>
            <a:normAutofit/>
          </a:bodyPr>
          <a:lstStyle/>
          <a:p>
            <a:r>
              <a:rPr lang="en-US" sz="2400" dirty="0">
                <a:effectLst/>
                <a:latin typeface="Arial" panose="020B0604020202020204" pitchFamily="34" charset="0"/>
                <a:ea typeface="Times New Roman" panose="02020603050405020304" pitchFamily="18" charset="0"/>
              </a:rPr>
              <a:t>A lower demand for cash </a:t>
            </a:r>
            <a:r>
              <a:rPr lang="en-US" sz="2400" dirty="0">
                <a:effectLst/>
                <a:highlight>
                  <a:srgbClr val="FFFF00"/>
                </a:highlight>
                <a:latin typeface="Arial" panose="020B0604020202020204" pitchFamily="34" charset="0"/>
                <a:ea typeface="Times New Roman" panose="02020603050405020304" pitchFamily="18" charset="0"/>
              </a:rPr>
              <a:t>reduces the growth rate of monetary base (i.e. </a:t>
            </a:r>
            <a:r>
              <a:rPr lang="en-US" sz="2400" dirty="0" err="1">
                <a:effectLst/>
                <a:highlight>
                  <a:srgbClr val="FFFF00"/>
                </a:highlight>
                <a:latin typeface="Arial" panose="020B0604020202020204" pitchFamily="34" charset="0"/>
                <a:ea typeface="Times New Roman" panose="02020603050405020304" pitchFamily="18" charset="0"/>
              </a:rPr>
              <a:t>CiC</a:t>
            </a:r>
            <a:r>
              <a:rPr lang="en-US" sz="2400" dirty="0">
                <a:effectLst/>
                <a:highlight>
                  <a:srgbClr val="FFFF00"/>
                </a:highlight>
                <a:latin typeface="Arial" panose="020B0604020202020204" pitchFamily="34" charset="0"/>
                <a:ea typeface="Times New Roman" panose="02020603050405020304" pitchFamily="18" charset="0"/>
              </a:rPr>
              <a:t> and required reserves)</a:t>
            </a:r>
            <a:r>
              <a:rPr lang="en-US" sz="2400" dirty="0">
                <a:effectLst/>
                <a:latin typeface="Arial" panose="020B0604020202020204" pitchFamily="34" charset="0"/>
                <a:ea typeface="Times New Roman" panose="02020603050405020304" pitchFamily="18" charset="0"/>
              </a:rPr>
              <a:t>; this in turn reduces seigniorage revenues from money creation</a:t>
            </a:r>
          </a:p>
          <a:p>
            <a:endParaRPr lang="en-US" sz="2400" dirty="0">
              <a:latin typeface="Arial" panose="020B0604020202020204" pitchFamily="34" charset="0"/>
            </a:endParaRPr>
          </a:p>
          <a:p>
            <a:r>
              <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For instance, in jurisdictions where regulations require holding reserves one for one against e-moneys, movement from cash to e-money will have no effect on broader aggregates (e.g., M2 in Kenya); </a:t>
            </a:r>
          </a:p>
          <a:p>
            <a:endPar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r>
              <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if there are no requirements to reserves against e-moneys: </a:t>
            </a:r>
            <a:r>
              <a:rPr lang="en-US" sz="2400" dirty="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movement from bank deposits to e-money will reduce broader aggregates</a:t>
            </a:r>
            <a:r>
              <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(e.g., some cases in Central Asia)</a:t>
            </a:r>
          </a:p>
          <a:p>
            <a:endParaRPr lang="en-US" sz="2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en-US" sz="2400" dirty="0">
                <a:effectLst/>
                <a:latin typeface="Arial" panose="020B0604020202020204" pitchFamily="34" charset="0"/>
                <a:ea typeface="Times New Roman" panose="02020603050405020304" pitchFamily="18" charset="0"/>
                <a:cs typeface="Arial" panose="020B0604020202020204" pitchFamily="34" charset="0"/>
              </a:rPr>
              <a:t>Generally, </a:t>
            </a:r>
            <a:r>
              <a:rPr lang="en-US" sz="2400" dirty="0" err="1">
                <a:effectLst/>
                <a:latin typeface="Arial" panose="020B0604020202020204" pitchFamily="34" charset="0"/>
                <a:ea typeface="Times New Roman" panose="02020603050405020304" pitchFamily="18" charset="0"/>
                <a:cs typeface="Arial" panose="020B0604020202020204" pitchFamily="34" charset="0"/>
              </a:rPr>
              <a:t>CiC</a:t>
            </a:r>
            <a:r>
              <a:rPr lang="en-US" sz="2400" dirty="0">
                <a:effectLst/>
                <a:latin typeface="Arial" panose="020B0604020202020204" pitchFamily="34" charset="0"/>
                <a:ea typeface="Times New Roman" panose="02020603050405020304" pitchFamily="18" charset="0"/>
                <a:cs typeface="Arial" panose="020B0604020202020204" pitchFamily="34" charset="0"/>
              </a:rPr>
              <a:t> decline usually pulls M0 with it; however, the behavior of M0/GDP may not have declined due to financial deepening, e.g., Russia, Mongolia, Armenia, and Rwanda (i.e., </a:t>
            </a:r>
            <a:r>
              <a:rPr lang="en-US" sz="24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larger banking sector, and thus more required reserves that contributes to M0; so M0 does not decrease even if </a:t>
            </a:r>
            <a:r>
              <a:rPr lang="en-US" sz="2400" dirty="0" err="1">
                <a:effectLst/>
                <a:highlight>
                  <a:srgbClr val="FFFF00"/>
                </a:highlight>
                <a:latin typeface="Arial" panose="020B0604020202020204" pitchFamily="34" charset="0"/>
                <a:ea typeface="Times New Roman" panose="02020603050405020304" pitchFamily="18" charset="0"/>
                <a:cs typeface="Arial" panose="020B0604020202020204" pitchFamily="34" charset="0"/>
              </a:rPr>
              <a:t>CiC</a:t>
            </a:r>
            <a:r>
              <a:rPr lang="en-US" sz="24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 decreases</a:t>
            </a:r>
            <a:r>
              <a:rPr lang="en-US" sz="2400" dirty="0">
                <a:effectLst/>
                <a:latin typeface="Arial" panose="020B0604020202020204" pitchFamily="34" charset="0"/>
                <a:ea typeface="Times New Roman" panose="02020603050405020304" pitchFamily="18" charset="0"/>
                <a:cs typeface="Arial" panose="020B0604020202020204" pitchFamily="34" charset="0"/>
              </a:rPr>
              <a:t>).</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432826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2F747-8BEB-49CA-AEB8-40732DC6302C}"/>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id="{46ECCF57-E840-4A60-956D-199AA107FC50}"/>
              </a:ext>
            </a:extLst>
          </p:cNvPr>
          <p:cNvPicPr>
            <a:picLocks noGrp="1" noChangeAspect="1"/>
          </p:cNvPicPr>
          <p:nvPr>
            <p:ph idx="1"/>
          </p:nvPr>
        </p:nvPicPr>
        <p:blipFill>
          <a:blip r:embed="rId3"/>
          <a:stretch>
            <a:fillRect/>
          </a:stretch>
        </p:blipFill>
        <p:spPr>
          <a:xfrm>
            <a:off x="-91440" y="-99446"/>
            <a:ext cx="12179808" cy="7094605"/>
          </a:xfrm>
          <a:prstGeom prst="rect">
            <a:avLst/>
          </a:prstGeom>
        </p:spPr>
      </p:pic>
    </p:spTree>
    <p:extLst>
      <p:ext uri="{BB962C8B-B14F-4D97-AF65-F5344CB8AC3E}">
        <p14:creationId xmlns:p14="http://schemas.microsoft.com/office/powerpoint/2010/main" val="4290305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ED4CF-BB85-491A-841F-4BD1F05E2E77}"/>
              </a:ext>
            </a:extLst>
          </p:cNvPr>
          <p:cNvSpPr>
            <a:spLocks noGrp="1"/>
          </p:cNvSpPr>
          <p:nvPr>
            <p:ph type="title"/>
          </p:nvPr>
        </p:nvSpPr>
        <p:spPr>
          <a:xfrm>
            <a:off x="637563" y="0"/>
            <a:ext cx="11065079" cy="981512"/>
          </a:xfrm>
        </p:spPr>
        <p:txBody>
          <a:bodyPr/>
          <a:lstStyle/>
          <a:p>
            <a:r>
              <a:rPr lang="en-US" b="1" dirty="0"/>
              <a:t>CBDC and </a:t>
            </a:r>
            <a:r>
              <a:rPr lang="en-US" b="1" dirty="0" err="1"/>
              <a:t>CiC</a:t>
            </a:r>
            <a:endParaRPr lang="en-US" b="1" dirty="0"/>
          </a:p>
        </p:txBody>
      </p:sp>
      <p:sp>
        <p:nvSpPr>
          <p:cNvPr id="3" name="Content Placeholder 2">
            <a:extLst>
              <a:ext uri="{FF2B5EF4-FFF2-40B4-BE49-F238E27FC236}">
                <a16:creationId xmlns:a16="http://schemas.microsoft.com/office/drawing/2014/main" id="{70B4EE43-5BAC-4CAA-9B52-7BBBEE5417C4}"/>
              </a:ext>
            </a:extLst>
          </p:cNvPr>
          <p:cNvSpPr>
            <a:spLocks noGrp="1"/>
          </p:cNvSpPr>
          <p:nvPr>
            <p:ph idx="1"/>
          </p:nvPr>
        </p:nvSpPr>
        <p:spPr>
          <a:xfrm>
            <a:off x="0" y="981512"/>
            <a:ext cx="12078586" cy="5876488"/>
          </a:xfrm>
        </p:spPr>
        <p:txBody>
          <a:bodyPr>
            <a:normAutofit/>
          </a:bodyPr>
          <a:lstStyle/>
          <a:p>
            <a:r>
              <a:rPr lang="en-US" dirty="0">
                <a:effectLst/>
                <a:latin typeface="Arial" panose="020B0604020202020204" pitchFamily="34" charset="0"/>
                <a:ea typeface="Times New Roman" panose="02020603050405020304" pitchFamily="18" charset="0"/>
              </a:rPr>
              <a:t>CBDC is denominated one-for-one in units of existing currency and acquired in exchange for other currency or assets it makes no fundamental change in the conduct of monetary policy; with a CBDC, the  </a:t>
            </a:r>
            <a:r>
              <a:rPr lang="en-US" dirty="0">
                <a:effectLst/>
                <a:highlight>
                  <a:srgbClr val="FFFF00"/>
                </a:highlight>
                <a:latin typeface="Arial" panose="020B0604020202020204" pitchFamily="34" charset="0"/>
                <a:ea typeface="Times New Roman" panose="02020603050405020304" pitchFamily="18" charset="0"/>
              </a:rPr>
              <a:t>money supply is simply the total of CBDC and cash in circulation (</a:t>
            </a:r>
            <a:r>
              <a:rPr lang="en-US" dirty="0" err="1">
                <a:effectLst/>
                <a:highlight>
                  <a:srgbClr val="FFFF00"/>
                </a:highlight>
                <a:latin typeface="Arial" panose="020B0604020202020204" pitchFamily="34" charset="0"/>
                <a:ea typeface="Times New Roman" panose="02020603050405020304" pitchFamily="18" charset="0"/>
              </a:rPr>
              <a:t>CiC</a:t>
            </a:r>
            <a:r>
              <a:rPr lang="en-US" dirty="0">
                <a:effectLst/>
                <a:highlight>
                  <a:srgbClr val="FFFF00"/>
                </a:highlight>
                <a:latin typeface="Arial" panose="020B0604020202020204" pitchFamily="34" charset="0"/>
                <a:ea typeface="Times New Roman" panose="02020603050405020304" pitchFamily="18" charset="0"/>
              </a:rPr>
              <a:t>)</a:t>
            </a:r>
            <a:r>
              <a:rPr lang="en-US" dirty="0">
                <a:effectLst/>
                <a:latin typeface="Arial" panose="020B0604020202020204" pitchFamily="34" charset="0"/>
                <a:ea typeface="Times New Roman" panose="02020603050405020304" pitchFamily="18" charset="0"/>
              </a:rPr>
              <a:t>.</a:t>
            </a:r>
          </a:p>
          <a:p>
            <a:endParaRPr lang="en-US" dirty="0">
              <a:latin typeface="Arial" panose="020B0604020202020204" pitchFamily="34" charset="0"/>
            </a:endParaRPr>
          </a:p>
          <a:p>
            <a:r>
              <a:rPr lang="en-US" dirty="0">
                <a:effectLst/>
                <a:highlight>
                  <a:srgbClr val="FFFF00"/>
                </a:highlight>
                <a:latin typeface="Arial" panose="020B0604020202020204" pitchFamily="34" charset="0"/>
                <a:ea typeface="Times New Roman" panose="02020603050405020304" pitchFamily="18" charset="0"/>
              </a:rPr>
              <a:t>use of CBDCs is likely to  increase the velocity of money</a:t>
            </a:r>
            <a:r>
              <a:rPr lang="en-US" dirty="0">
                <a:effectLst/>
                <a:latin typeface="Arial" panose="020B0604020202020204" pitchFamily="34" charset="0"/>
                <a:ea typeface="Times New Roman" panose="02020603050405020304" pitchFamily="18" charset="0"/>
              </a:rPr>
              <a:t>; some transactions are not only more convenient electronically, they are also quicker to achieve. The amount of time that money needs to stay in a person's possession between one transaction and the next falls. </a:t>
            </a:r>
          </a:p>
          <a:p>
            <a:endParaRPr lang="en-US" dirty="0">
              <a:latin typeface="Arial" panose="020B0604020202020204" pitchFamily="34" charset="0"/>
              <a:ea typeface="Times New Roman" panose="02020603050405020304" pitchFamily="18" charset="0"/>
            </a:endParaRPr>
          </a:p>
          <a:p>
            <a:r>
              <a:rPr lang="en-US" dirty="0">
                <a:effectLst/>
                <a:latin typeface="Arial" panose="020B0604020202020204" pitchFamily="34" charset="0"/>
                <a:ea typeface="Times New Roman" panose="02020603050405020304" pitchFamily="18" charset="0"/>
              </a:rPr>
              <a:t>In other words, </a:t>
            </a:r>
            <a:r>
              <a:rPr lang="en-US" dirty="0">
                <a:effectLst/>
                <a:highlight>
                  <a:srgbClr val="FFFF00"/>
                </a:highlight>
                <a:latin typeface="Arial" panose="020B0604020202020204" pitchFamily="34" charset="0"/>
                <a:ea typeface="Times New Roman" panose="02020603050405020304" pitchFamily="18" charset="0"/>
              </a:rPr>
              <a:t>less money </a:t>
            </a:r>
            <a:r>
              <a:rPr lang="en-US" dirty="0">
                <a:highlight>
                  <a:srgbClr val="FFFF00"/>
                </a:highlight>
                <a:latin typeface="Arial" panose="020B0604020202020204" pitchFamily="34" charset="0"/>
                <a:ea typeface="Times New Roman" panose="02020603050405020304" pitchFamily="18" charset="0"/>
              </a:rPr>
              <a:t>may be </a:t>
            </a:r>
            <a:r>
              <a:rPr lang="en-US" dirty="0">
                <a:effectLst/>
                <a:highlight>
                  <a:srgbClr val="FFFF00"/>
                </a:highlight>
                <a:latin typeface="Arial" panose="020B0604020202020204" pitchFamily="34" charset="0"/>
                <a:ea typeface="Times New Roman" panose="02020603050405020304" pitchFamily="18" charset="0"/>
              </a:rPr>
              <a:t>needed in aggregate to achieve the same value of transactions.</a:t>
            </a:r>
            <a:endParaRPr lang="en-US" dirty="0">
              <a:highlight>
                <a:srgbClr val="FFFF00"/>
              </a:highlight>
            </a:endParaRPr>
          </a:p>
        </p:txBody>
      </p:sp>
    </p:spTree>
    <p:extLst>
      <p:ext uri="{BB962C8B-B14F-4D97-AF65-F5344CB8AC3E}">
        <p14:creationId xmlns:p14="http://schemas.microsoft.com/office/powerpoint/2010/main" val="1160222487"/>
      </p:ext>
    </p:extLst>
  </p:cSld>
  <p:clrMapOvr>
    <a:masterClrMapping/>
  </p:clrMapOvr>
</p:sld>
</file>

<file path=ppt/theme/theme1.xml><?xml version="1.0" encoding="utf-8"?>
<a:theme xmlns:a="http://schemas.openxmlformats.org/drawingml/2006/main" name="Custom Design">
  <a:themeElements>
    <a:clrScheme name="IMF Colors V2">
      <a:dk1>
        <a:srgbClr val="000000"/>
      </a:dk1>
      <a:lt1>
        <a:srgbClr val="FFFFFF"/>
      </a:lt1>
      <a:dk2>
        <a:srgbClr val="004C97"/>
      </a:dk2>
      <a:lt2>
        <a:srgbClr val="CAEDFE"/>
      </a:lt2>
      <a:accent1>
        <a:srgbClr val="009CDE"/>
      </a:accent1>
      <a:accent2>
        <a:srgbClr val="F2A900"/>
      </a:accent2>
      <a:accent3>
        <a:srgbClr val="8031A7"/>
      </a:accent3>
      <a:accent4>
        <a:srgbClr val="DA291C"/>
      </a:accent4>
      <a:accent5>
        <a:srgbClr val="78BE20"/>
      </a:accent5>
      <a:accent6>
        <a:srgbClr val="FF8200"/>
      </a:accent6>
      <a:hlink>
        <a:srgbClr val="009CDE"/>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Fund Blue">
      <a:srgbClr val="004C97"/>
    </a:custClr>
    <a:custClr name="Azure">
      <a:srgbClr val="009CDE"/>
    </a:custClr>
    <a:custClr name="Gold">
      <a:srgbClr val="F2A900"/>
    </a:custClr>
    <a:custClr name="Purple">
      <a:srgbClr val="8031A7"/>
    </a:custClr>
    <a:custClr name="Red">
      <a:srgbClr val="DA291C"/>
    </a:custClr>
    <a:custClr name="Green">
      <a:srgbClr val="78BE20"/>
    </a:custClr>
    <a:custClr name="Orange">
      <a:srgbClr val="FF8200"/>
    </a:custClr>
    <a:custClr name="Teal">
      <a:srgbClr val="00B0B9"/>
    </a:custClr>
    <a:custClr name="Dark Green">
      <a:srgbClr val="658D1B"/>
    </a:custClr>
    <a:custClr name="Dark Orange">
      <a:srgbClr val="E35205"/>
    </a:custClr>
    <a:custClr name="Plum">
      <a:srgbClr val="910048"/>
    </a:custClr>
    <a:custClr name="Slate">
      <a:srgbClr val="5E8AB4"/>
    </a:custClr>
    <a:custClr name="Lapis">
      <a:srgbClr val="407EC9"/>
    </a:custClr>
    <a:custClr name="Dark Gray">
      <a:srgbClr val="707372"/>
    </a:custClr>
    <a:custClr name="Graphite">
      <a:srgbClr val="6E6259"/>
    </a:custClr>
    <a:custClr name="Light Gray">
      <a:srgbClr val="B1B3B3"/>
    </a:custClr>
    <a:custClr name="Aubergine">
      <a:srgbClr val="001E60"/>
    </a:custClr>
  </a:custClrLst>
  <a:extLst>
    <a:ext uri="{05A4C25C-085E-4340-85A3-A5531E510DB2}">
      <thm15:themeFamily xmlns:thm15="http://schemas.microsoft.com/office/thememl/2012/main" name="Blank.potx" id="{43689202-70AB-4925-B9D2-E0636FC2CA03}" vid="{DBD60DC7-97BF-4FC6-9CF8-256E956DB51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5747</TotalTime>
  <Words>3058</Words>
  <Application>Microsoft Office PowerPoint</Application>
  <PresentationFormat>Widescreen</PresentationFormat>
  <Paragraphs>210</Paragraphs>
  <Slides>23</Slides>
  <Notes>5</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8" baseType="lpstr">
      <vt:lpstr>Arial</vt:lpstr>
      <vt:lpstr>Calibri</vt:lpstr>
      <vt:lpstr>Times New Roman</vt:lpstr>
      <vt:lpstr>Custom Design</vt:lpstr>
      <vt:lpstr>Document</vt:lpstr>
      <vt:lpstr>Digital Money and   Central Banking Operations</vt:lpstr>
      <vt:lpstr>Summary:</vt:lpstr>
      <vt:lpstr>CB operational challenges:    Decline in Monetary Base (M0) and Seigniorage </vt:lpstr>
      <vt:lpstr>PowerPoint Presentation</vt:lpstr>
      <vt:lpstr>Money in a typical central bank balance sheet:</vt:lpstr>
      <vt:lpstr>What is seigniorage</vt:lpstr>
      <vt:lpstr>Currency-in-circulation (CiC) trends globally:  </vt:lpstr>
      <vt:lpstr>PowerPoint Presentation</vt:lpstr>
      <vt:lpstr>CBDC and CiC</vt:lpstr>
      <vt:lpstr>CiC and CBDC…continued</vt:lpstr>
      <vt:lpstr>Can digital money affect the interest rate channel  </vt:lpstr>
      <vt:lpstr>Recall basic (Fisher) equation of money?</vt:lpstr>
      <vt:lpstr>Does the central bank require a new instrument ?</vt:lpstr>
      <vt:lpstr>New instruments..are there new objectives?</vt:lpstr>
      <vt:lpstr>CBDC—interest bearing or not?</vt:lpstr>
      <vt:lpstr>PowerPoint Presentation</vt:lpstr>
      <vt:lpstr> </vt:lpstr>
      <vt:lpstr>MNOs: mobile network operators</vt:lpstr>
      <vt:lpstr>Liquidity outside the monetary base is important to recognize</vt:lpstr>
      <vt:lpstr>Base Money Issues: M0 or Not </vt:lpstr>
      <vt:lpstr>PowerPoint Presentation</vt:lpstr>
      <vt:lpstr>What money is central bank liability and when?</vt:lpstr>
      <vt:lpstr>Big picture” policy issues: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Chen, Zhuohui</dc:creator>
  <cp:lastModifiedBy>Singh, Manmohan</cp:lastModifiedBy>
  <cp:revision>91</cp:revision>
  <dcterms:created xsi:type="dcterms:W3CDTF">2022-06-07T15:46:05Z</dcterms:created>
  <dcterms:modified xsi:type="dcterms:W3CDTF">2022-12-02T21:40:52Z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c07ed86-5dc5-4593-ad03-a8684b843815_Enabled">
    <vt:lpwstr>true</vt:lpwstr>
  </property>
  <property fmtid="{D5CDD505-2E9C-101B-9397-08002B2CF9AE}" pid="3" name="MSIP_Label_0c07ed86-5dc5-4593-ad03-a8684b843815_SetDate">
    <vt:lpwstr>2022-06-07T15:46:05Z</vt:lpwstr>
  </property>
  <property fmtid="{D5CDD505-2E9C-101B-9397-08002B2CF9AE}" pid="4" name="MSIP_Label_0c07ed86-5dc5-4593-ad03-a8684b843815_Method">
    <vt:lpwstr>Standard</vt:lpwstr>
  </property>
  <property fmtid="{D5CDD505-2E9C-101B-9397-08002B2CF9AE}" pid="5" name="MSIP_Label_0c07ed86-5dc5-4593-ad03-a8684b843815_Name">
    <vt:lpwstr>0c07ed86-5dc5-4593-ad03-a8684b843815</vt:lpwstr>
  </property>
  <property fmtid="{D5CDD505-2E9C-101B-9397-08002B2CF9AE}" pid="6" name="MSIP_Label_0c07ed86-5dc5-4593-ad03-a8684b843815_SiteId">
    <vt:lpwstr>8085fa43-302e-45bd-b171-a6648c3b6be7</vt:lpwstr>
  </property>
  <property fmtid="{D5CDD505-2E9C-101B-9397-08002B2CF9AE}" pid="7" name="MSIP_Label_0c07ed86-5dc5-4593-ad03-a8684b843815_ActionId">
    <vt:lpwstr>a6ec8257-811c-4bbd-bfc8-2323b0badb38</vt:lpwstr>
  </property>
  <property fmtid="{D5CDD505-2E9C-101B-9397-08002B2CF9AE}" pid="8" name="MSIP_Label_0c07ed86-5dc5-4593-ad03-a8684b843815_ContentBits">
    <vt:lpwstr>0</vt:lpwstr>
  </property>
  <property fmtid="{D5CDD505-2E9C-101B-9397-08002B2CF9AE}" pid="9" name="eDOCS AutoSave">
    <vt:lpwstr/>
  </property>
</Properties>
</file>